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755" r:id="rId4"/>
  </p:sldMasterIdLst>
  <p:notesMasterIdLst>
    <p:notesMasterId r:id="rId6"/>
  </p:notesMasterIdLst>
  <p:handoutMasterIdLst>
    <p:handoutMasterId r:id="rId7"/>
  </p:handoutMasterIdLst>
  <p:sldIdLst>
    <p:sldId id="327" r:id="rId5"/>
  </p:sldIdLst>
  <p:sldSz cx="30279975" cy="42808525"/>
  <p:notesSz cx="6794500" cy="9906000"/>
  <p:embeddedFontLst>
    <p:embeddedFont>
      <p:font typeface="Segoe UI" panose="020B0502040204020203" pitchFamily="34" charset="0"/>
      <p:regular r:id="rId8"/>
      <p:bold r:id="rId9"/>
      <p:italic r:id="rId10"/>
      <p:boldItalic r:id="rId11"/>
    </p:embeddedFont>
    <p:embeddedFont>
      <p:font typeface="Aharoni" panose="020B0604020202020204" charset="-79"/>
      <p:bold r:id="rId12"/>
    </p:embeddedFont>
    <p:embeddedFont>
      <p:font typeface="Calibri" panose="020F0502020204030204" pitchFamily="34" charset="0"/>
      <p:regular r:id="rId13"/>
      <p:bold r:id="rId14"/>
      <p:italic r:id="rId15"/>
      <p:boldItalic r:id="rId16"/>
    </p:embeddedFont>
    <p:embeddedFont>
      <p:font typeface="Arial Narrow" panose="020B0606020202030204" pitchFamily="34" charset="0"/>
      <p:regular r:id="rId17"/>
      <p:bold r:id="rId18"/>
      <p:italic r:id="rId19"/>
      <p:boldItalic r:id="rId20"/>
    </p:embeddedFont>
  </p:embeddedFontLst>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7200" kern="1200">
        <a:solidFill>
          <a:schemeClr val="tx1"/>
        </a:solidFill>
        <a:latin typeface="Arial" charset="0"/>
        <a:ea typeface="+mn-ea"/>
        <a:cs typeface="+mn-cs"/>
      </a:defRPr>
    </a:lvl1pPr>
    <a:lvl2pPr marL="2350328" algn="l" rtl="0" eaLnBrk="0" fontAlgn="base" hangingPunct="0">
      <a:spcBef>
        <a:spcPct val="0"/>
      </a:spcBef>
      <a:spcAft>
        <a:spcPct val="0"/>
      </a:spcAft>
      <a:defRPr sz="7200" kern="1200">
        <a:solidFill>
          <a:schemeClr val="tx1"/>
        </a:solidFill>
        <a:latin typeface="Arial" charset="0"/>
        <a:ea typeface="+mn-ea"/>
        <a:cs typeface="+mn-cs"/>
      </a:defRPr>
    </a:lvl2pPr>
    <a:lvl3pPr marL="4700656" algn="l" rtl="0" eaLnBrk="0" fontAlgn="base" hangingPunct="0">
      <a:spcBef>
        <a:spcPct val="0"/>
      </a:spcBef>
      <a:spcAft>
        <a:spcPct val="0"/>
      </a:spcAft>
      <a:defRPr sz="7200" kern="1200">
        <a:solidFill>
          <a:schemeClr val="tx1"/>
        </a:solidFill>
        <a:latin typeface="Arial" charset="0"/>
        <a:ea typeface="+mn-ea"/>
        <a:cs typeface="+mn-cs"/>
      </a:defRPr>
    </a:lvl3pPr>
    <a:lvl4pPr marL="7050984" algn="l" rtl="0" eaLnBrk="0" fontAlgn="base" hangingPunct="0">
      <a:spcBef>
        <a:spcPct val="0"/>
      </a:spcBef>
      <a:spcAft>
        <a:spcPct val="0"/>
      </a:spcAft>
      <a:defRPr sz="7200" kern="1200">
        <a:solidFill>
          <a:schemeClr val="tx1"/>
        </a:solidFill>
        <a:latin typeface="Arial" charset="0"/>
        <a:ea typeface="+mn-ea"/>
        <a:cs typeface="+mn-cs"/>
      </a:defRPr>
    </a:lvl4pPr>
    <a:lvl5pPr marL="9401312" algn="l" rtl="0" eaLnBrk="0" fontAlgn="base" hangingPunct="0">
      <a:spcBef>
        <a:spcPct val="0"/>
      </a:spcBef>
      <a:spcAft>
        <a:spcPct val="0"/>
      </a:spcAft>
      <a:defRPr sz="7200" kern="1200">
        <a:solidFill>
          <a:schemeClr val="tx1"/>
        </a:solidFill>
        <a:latin typeface="Arial" charset="0"/>
        <a:ea typeface="+mn-ea"/>
        <a:cs typeface="+mn-cs"/>
      </a:defRPr>
    </a:lvl5pPr>
    <a:lvl6pPr marL="11751640" algn="l" defTabSz="4700656" rtl="0" eaLnBrk="1" latinLnBrk="0" hangingPunct="1">
      <a:defRPr sz="7200" kern="1200">
        <a:solidFill>
          <a:schemeClr val="tx1"/>
        </a:solidFill>
        <a:latin typeface="Arial" charset="0"/>
        <a:ea typeface="+mn-ea"/>
        <a:cs typeface="+mn-cs"/>
      </a:defRPr>
    </a:lvl6pPr>
    <a:lvl7pPr marL="14101968" algn="l" defTabSz="4700656" rtl="0" eaLnBrk="1" latinLnBrk="0" hangingPunct="1">
      <a:defRPr sz="7200" kern="1200">
        <a:solidFill>
          <a:schemeClr val="tx1"/>
        </a:solidFill>
        <a:latin typeface="Arial" charset="0"/>
        <a:ea typeface="+mn-ea"/>
        <a:cs typeface="+mn-cs"/>
      </a:defRPr>
    </a:lvl7pPr>
    <a:lvl8pPr marL="16452296" algn="l" defTabSz="4700656" rtl="0" eaLnBrk="1" latinLnBrk="0" hangingPunct="1">
      <a:defRPr sz="7200" kern="1200">
        <a:solidFill>
          <a:schemeClr val="tx1"/>
        </a:solidFill>
        <a:latin typeface="Arial" charset="0"/>
        <a:ea typeface="+mn-ea"/>
        <a:cs typeface="+mn-cs"/>
      </a:defRPr>
    </a:lvl8pPr>
    <a:lvl9pPr marL="18802624" algn="l" defTabSz="4700656" rtl="0" eaLnBrk="1" latinLnBrk="0" hangingPunct="1">
      <a:defRPr sz="7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guide id="4" orient="horz" pos="18144">
          <p15:clr>
            <a:srgbClr val="A4A3A4"/>
          </p15:clr>
        </p15:guide>
        <p15:guide id="5" orient="horz" pos="13608">
          <p15:clr>
            <a:srgbClr val="A4A3A4"/>
          </p15:clr>
        </p15:guide>
        <p15:guide id="6" pos="9072">
          <p15:clr>
            <a:srgbClr val="A4A3A4"/>
          </p15:clr>
        </p15:guide>
        <p15:guide id="7" orient="horz" pos="2140">
          <p15:clr>
            <a:srgbClr val="A4A3A4"/>
          </p15:clr>
        </p15:guide>
        <p15:guide id="8" orient="horz" pos="1605">
          <p15:clr>
            <a:srgbClr val="A4A3A4"/>
          </p15:clr>
        </p15:guide>
        <p15:guide id="9" orient="horz" pos="17977">
          <p15:clr>
            <a:srgbClr val="A4A3A4"/>
          </p15:clr>
        </p15:guide>
        <p15:guide id="10" orient="horz" pos="13483">
          <p15:clr>
            <a:srgbClr val="A4A3A4"/>
          </p15:clr>
        </p15:guide>
        <p15:guide id="11" pos="3028">
          <p15:clr>
            <a:srgbClr val="A4A3A4"/>
          </p15:clr>
        </p15:guide>
        <p15:guide id="12" pos="9537">
          <p15:clr>
            <a:srgbClr val="A4A3A4"/>
          </p15:clr>
        </p15:guide>
      </p15:sldGuideLst>
    </p:ext>
    <p:ext uri="{2D200454-40CA-4A62-9FC3-DE9A4176ACB9}">
      <p15:notesGuideLst xmlns:p15="http://schemas.microsoft.com/office/powerpoint/2012/main">
        <p15:guide id="1" orient="horz" pos="2141">
          <p15:clr>
            <a:srgbClr val="A4A3A4"/>
          </p15:clr>
        </p15:guide>
        <p15:guide id="2" pos="3126">
          <p15:clr>
            <a:srgbClr val="A4A3A4"/>
          </p15:clr>
        </p15:guide>
        <p15:guide id="3" orient="horz" pos="3120">
          <p15:clr>
            <a:srgbClr val="A4A3A4"/>
          </p15:clr>
        </p15:guide>
        <p15:guide id="4" pos="214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rcanu Catrinel" initials="TC" lastIdx="3"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4AA0B1"/>
    <a:srgbClr val="9ECDD6"/>
    <a:srgbClr val="B8DBE2"/>
    <a:srgbClr val="008080"/>
    <a:srgbClr val="FF9900"/>
    <a:srgbClr val="92D050"/>
    <a:srgbClr val="D76213"/>
    <a:srgbClr val="FF5050"/>
    <a:srgbClr val="007DC3"/>
    <a:srgbClr val="5C81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6" autoAdjust="0"/>
    <p:restoredTop sz="78488" autoAdjust="0"/>
  </p:normalViewPr>
  <p:slideViewPr>
    <p:cSldViewPr snapToGrid="0">
      <p:cViewPr>
        <p:scale>
          <a:sx n="40" d="100"/>
          <a:sy n="40" d="100"/>
        </p:scale>
        <p:origin x="336" y="-4542"/>
      </p:cViewPr>
      <p:guideLst>
        <p:guide orient="horz" pos="2160"/>
        <p:guide pos="2880"/>
        <p:guide orient="horz" pos="1620"/>
        <p:guide orient="horz" pos="18144"/>
        <p:guide orient="horz" pos="13608"/>
        <p:guide pos="9072"/>
        <p:guide orient="horz" pos="2140"/>
        <p:guide orient="horz" pos="1605"/>
        <p:guide orient="horz" pos="17977"/>
        <p:guide orient="horz" pos="13483"/>
        <p:guide pos="3028"/>
        <p:guide pos="9537"/>
      </p:guideLst>
    </p:cSldViewPr>
  </p:slideViewPr>
  <p:notesTextViewPr>
    <p:cViewPr>
      <p:scale>
        <a:sx n="100" d="100"/>
        <a:sy n="100" d="100"/>
      </p:scale>
      <p:origin x="0" y="0"/>
    </p:cViewPr>
  </p:notesTextViewPr>
  <p:sorterViewPr>
    <p:cViewPr>
      <p:scale>
        <a:sx n="100" d="100"/>
        <a:sy n="100" d="100"/>
      </p:scale>
      <p:origin x="0" y="-1253"/>
    </p:cViewPr>
  </p:sorterViewPr>
  <p:notesViewPr>
    <p:cSldViewPr snapToGrid="0">
      <p:cViewPr varScale="1">
        <p:scale>
          <a:sx n="77" d="100"/>
          <a:sy n="77" d="100"/>
        </p:scale>
        <p:origin x="-1248" y="-108"/>
      </p:cViewPr>
      <p:guideLst>
        <p:guide orient="horz" pos="2141"/>
        <p:guide pos="3126"/>
        <p:guide orient="horz" pos="3120"/>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font" Target="fonts/font11.fntdata"/><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handoutMaster" Target="handoutMasters/handoutMaster1.xml"/><Relationship Id="rId12" Type="http://schemas.openxmlformats.org/officeDocument/2006/relationships/font" Target="fonts/font5.fntdata"/><Relationship Id="rId17" Type="http://schemas.openxmlformats.org/officeDocument/2006/relationships/font" Target="fonts/font10.fntdata"/><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font" Target="fonts/font9.fntdata"/><Relationship Id="rId20" Type="http://schemas.openxmlformats.org/officeDocument/2006/relationships/font" Target="fonts/font13.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4.fntdata"/><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font" Target="fonts/font8.fntdata"/><Relationship Id="rId23" Type="http://schemas.openxmlformats.org/officeDocument/2006/relationships/viewProps" Target="viewProps.xml"/><Relationship Id="rId10" Type="http://schemas.openxmlformats.org/officeDocument/2006/relationships/font" Target="fonts/font3.fntdata"/><Relationship Id="rId19" Type="http://schemas.openxmlformats.org/officeDocument/2006/relationships/font" Target="fonts/font12.fntdata"/><Relationship Id="rId4" Type="http://schemas.openxmlformats.org/officeDocument/2006/relationships/slideMaster" Target="slideMasters/slideMaster1.xml"/><Relationship Id="rId9" Type="http://schemas.openxmlformats.org/officeDocument/2006/relationships/font" Target="fonts/font2.fntdata"/><Relationship Id="rId14" Type="http://schemas.openxmlformats.org/officeDocument/2006/relationships/font" Target="fonts/font7.fntdata"/><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186894" y="9422500"/>
            <a:ext cx="184756"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1358" tIns="45678" rIns="91358" bIns="45678">
            <a:spAutoFit/>
          </a:bodyPr>
          <a:lstStyle>
            <a:lvl1pPr>
              <a:defRPr sz="2400">
                <a:solidFill>
                  <a:schemeClr val="tx1"/>
                </a:solidFill>
                <a:latin typeface="Times New Roman" pitchFamily="18" charset="0"/>
              </a:defRPr>
            </a:lvl1pPr>
            <a:lvl2pPr>
              <a:defRPr sz="2400">
                <a:solidFill>
                  <a:schemeClr val="tx1"/>
                </a:solidFill>
                <a:latin typeface="Times New Roman" pitchFamily="18" charset="0"/>
              </a:defRPr>
            </a:lvl2pPr>
            <a:lvl3pPr>
              <a:defRPr sz="2400">
                <a:solidFill>
                  <a:schemeClr val="tx1"/>
                </a:solidFill>
                <a:latin typeface="Times New Roman" pitchFamily="18" charset="0"/>
              </a:defRPr>
            </a:lvl3pPr>
            <a:lvl4pPr marL="1373188">
              <a:defRPr sz="2400">
                <a:solidFill>
                  <a:schemeClr val="tx1"/>
                </a:solidFill>
                <a:latin typeface="Times New Roman" pitchFamily="18" charset="0"/>
              </a:defRPr>
            </a:lvl4pPr>
            <a:lvl5pPr marL="1830388">
              <a:defRPr sz="2400">
                <a:solidFill>
                  <a:schemeClr val="tx1"/>
                </a:solidFill>
                <a:latin typeface="Times New Roman" pitchFamily="18" charset="0"/>
              </a:defRPr>
            </a:lvl5pPr>
            <a:lvl6pPr marL="2287588" eaLnBrk="0" fontAlgn="base" hangingPunct="0">
              <a:spcBef>
                <a:spcPct val="0"/>
              </a:spcBef>
              <a:spcAft>
                <a:spcPct val="0"/>
              </a:spcAft>
              <a:defRPr sz="2400">
                <a:solidFill>
                  <a:schemeClr val="tx1"/>
                </a:solidFill>
                <a:latin typeface="Times New Roman" pitchFamily="18" charset="0"/>
              </a:defRPr>
            </a:lvl6pPr>
            <a:lvl7pPr marL="2744788" eaLnBrk="0" fontAlgn="base" hangingPunct="0">
              <a:spcBef>
                <a:spcPct val="0"/>
              </a:spcBef>
              <a:spcAft>
                <a:spcPct val="0"/>
              </a:spcAft>
              <a:defRPr sz="2400">
                <a:solidFill>
                  <a:schemeClr val="tx1"/>
                </a:solidFill>
                <a:latin typeface="Times New Roman" pitchFamily="18" charset="0"/>
              </a:defRPr>
            </a:lvl7pPr>
            <a:lvl8pPr marL="3201988" eaLnBrk="0" fontAlgn="base" hangingPunct="0">
              <a:spcBef>
                <a:spcPct val="0"/>
              </a:spcBef>
              <a:spcAft>
                <a:spcPct val="0"/>
              </a:spcAft>
              <a:defRPr sz="2400">
                <a:solidFill>
                  <a:schemeClr val="tx1"/>
                </a:solidFill>
                <a:latin typeface="Times New Roman" pitchFamily="18" charset="0"/>
              </a:defRPr>
            </a:lvl8pPr>
            <a:lvl9pPr marL="3659188" eaLnBrk="0" fontAlgn="base" hangingPunct="0">
              <a:spcBef>
                <a:spcPct val="0"/>
              </a:spcBef>
              <a:spcAft>
                <a:spcPct val="0"/>
              </a:spcAft>
              <a:defRPr sz="2400">
                <a:solidFill>
                  <a:schemeClr val="tx1"/>
                </a:solidFill>
                <a:latin typeface="Times New Roman" pitchFamily="18" charset="0"/>
              </a:defRPr>
            </a:lvl9pPr>
          </a:lstStyle>
          <a:p>
            <a:pPr>
              <a:defRPr/>
            </a:pPr>
            <a:endParaRPr lang="en-GB" sz="1400">
              <a:latin typeface="Arial" charset="0"/>
            </a:endParaRPr>
          </a:p>
        </p:txBody>
      </p:sp>
    </p:spTree>
    <p:extLst>
      <p:ext uri="{BB962C8B-B14F-4D97-AF65-F5344CB8AC3E}">
        <p14:creationId xmlns:p14="http://schemas.microsoft.com/office/powerpoint/2010/main" val="2579059663"/>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8397" y="4735543"/>
            <a:ext cx="4976620" cy="259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788" tIns="45089" rIns="91788" bIns="45089" numCol="1" anchor="t" anchorCtr="0" compatLnSpc="1">
            <a:prstTxWarp prst="textNoShape">
              <a:avLst/>
            </a:prstTxWarp>
            <a:spAutoFit/>
          </a:bodyPr>
          <a:lstStyle/>
          <a:p>
            <a:pPr lvl="0"/>
            <a:endParaRPr lang="en-GB" noProof="0"/>
          </a:p>
        </p:txBody>
      </p:sp>
      <p:sp>
        <p:nvSpPr>
          <p:cNvPr id="16387" name="Rectangle 3"/>
          <p:cNvSpPr>
            <a:spLocks noGrp="1" noRot="1" noChangeAspect="1" noChangeArrowheads="1" noTextEdit="1"/>
          </p:cNvSpPr>
          <p:nvPr>
            <p:ph type="sldImg" idx="2"/>
          </p:nvPr>
        </p:nvSpPr>
        <p:spPr bwMode="auto">
          <a:xfrm>
            <a:off x="2092325" y="754063"/>
            <a:ext cx="2609850" cy="3692525"/>
          </a:xfrm>
          <a:prstGeom prst="rect">
            <a:avLst/>
          </a:prstGeom>
          <a:noFill/>
          <a:ln w="1270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 name="Text Box 11"/>
          <p:cNvSpPr txBox="1">
            <a:spLocks noChangeArrowheads="1"/>
          </p:cNvSpPr>
          <p:nvPr/>
        </p:nvSpPr>
        <p:spPr bwMode="auto">
          <a:xfrm>
            <a:off x="0" y="9295262"/>
            <a:ext cx="6794500" cy="3071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358" tIns="45678" rIns="91358" bIns="45678">
            <a:spAutoFit/>
          </a:bodyPr>
          <a:lstStyle>
            <a:lvl1pPr>
              <a:tabLst>
                <a:tab pos="9331325" algn="r"/>
              </a:tabLst>
              <a:defRPr sz="2400">
                <a:solidFill>
                  <a:schemeClr val="tx1"/>
                </a:solidFill>
                <a:latin typeface="Times New Roman" pitchFamily="18" charset="0"/>
              </a:defRPr>
            </a:lvl1pPr>
            <a:lvl2pPr>
              <a:tabLst>
                <a:tab pos="9331325" algn="r"/>
              </a:tabLst>
              <a:defRPr sz="2400">
                <a:solidFill>
                  <a:schemeClr val="tx1"/>
                </a:solidFill>
                <a:latin typeface="Times New Roman" pitchFamily="18" charset="0"/>
              </a:defRPr>
            </a:lvl2pPr>
            <a:lvl3pPr>
              <a:tabLst>
                <a:tab pos="9331325" algn="r"/>
              </a:tabLst>
              <a:defRPr sz="2400">
                <a:solidFill>
                  <a:schemeClr val="tx1"/>
                </a:solidFill>
                <a:latin typeface="Times New Roman" pitchFamily="18" charset="0"/>
              </a:defRPr>
            </a:lvl3pPr>
            <a:lvl4pPr marL="1373188">
              <a:tabLst>
                <a:tab pos="9331325" algn="r"/>
              </a:tabLst>
              <a:defRPr sz="2400">
                <a:solidFill>
                  <a:schemeClr val="tx1"/>
                </a:solidFill>
                <a:latin typeface="Times New Roman" pitchFamily="18" charset="0"/>
              </a:defRPr>
            </a:lvl4pPr>
            <a:lvl5pPr marL="1830388">
              <a:tabLst>
                <a:tab pos="9331325" algn="r"/>
              </a:tabLst>
              <a:defRPr sz="2400">
                <a:solidFill>
                  <a:schemeClr val="tx1"/>
                </a:solidFill>
                <a:latin typeface="Times New Roman" pitchFamily="18" charset="0"/>
              </a:defRPr>
            </a:lvl5pPr>
            <a:lvl6pPr marL="2287588" eaLnBrk="0" fontAlgn="base" hangingPunct="0">
              <a:spcBef>
                <a:spcPct val="0"/>
              </a:spcBef>
              <a:spcAft>
                <a:spcPct val="0"/>
              </a:spcAft>
              <a:tabLst>
                <a:tab pos="9331325" algn="r"/>
              </a:tabLst>
              <a:defRPr sz="2400">
                <a:solidFill>
                  <a:schemeClr val="tx1"/>
                </a:solidFill>
                <a:latin typeface="Times New Roman" pitchFamily="18" charset="0"/>
              </a:defRPr>
            </a:lvl6pPr>
            <a:lvl7pPr marL="2744788" eaLnBrk="0" fontAlgn="base" hangingPunct="0">
              <a:spcBef>
                <a:spcPct val="0"/>
              </a:spcBef>
              <a:spcAft>
                <a:spcPct val="0"/>
              </a:spcAft>
              <a:tabLst>
                <a:tab pos="9331325" algn="r"/>
              </a:tabLst>
              <a:defRPr sz="2400">
                <a:solidFill>
                  <a:schemeClr val="tx1"/>
                </a:solidFill>
                <a:latin typeface="Times New Roman" pitchFamily="18" charset="0"/>
              </a:defRPr>
            </a:lvl7pPr>
            <a:lvl8pPr marL="3201988" eaLnBrk="0" fontAlgn="base" hangingPunct="0">
              <a:spcBef>
                <a:spcPct val="0"/>
              </a:spcBef>
              <a:spcAft>
                <a:spcPct val="0"/>
              </a:spcAft>
              <a:tabLst>
                <a:tab pos="9331325" algn="r"/>
              </a:tabLst>
              <a:defRPr sz="2400">
                <a:solidFill>
                  <a:schemeClr val="tx1"/>
                </a:solidFill>
                <a:latin typeface="Times New Roman" pitchFamily="18" charset="0"/>
              </a:defRPr>
            </a:lvl8pPr>
            <a:lvl9pPr marL="3659188" eaLnBrk="0" fontAlgn="base" hangingPunct="0">
              <a:spcBef>
                <a:spcPct val="0"/>
              </a:spcBef>
              <a:spcAft>
                <a:spcPct val="0"/>
              </a:spcAft>
              <a:tabLst>
                <a:tab pos="9331325" algn="r"/>
              </a:tabLst>
              <a:defRPr sz="2400">
                <a:solidFill>
                  <a:schemeClr val="tx1"/>
                </a:solidFill>
                <a:latin typeface="Times New Roman" pitchFamily="18" charset="0"/>
              </a:defRPr>
            </a:lvl9pPr>
          </a:lstStyle>
          <a:p>
            <a:pPr algn="ctr">
              <a:defRPr/>
            </a:pPr>
            <a:r>
              <a:rPr lang="en-GB" sz="700" dirty="0">
                <a:solidFill>
                  <a:srgbClr val="000000"/>
                </a:solidFill>
                <a:latin typeface="Arial" charset="0"/>
                <a:ea typeface="Times New Roman" pitchFamily="18" charset="0"/>
                <a:cs typeface="Arial" charset="0"/>
              </a:rPr>
              <a:t>Copyright © 2017 - </a:t>
            </a:r>
            <a:r>
              <a:rPr lang="en-GB" sz="700" dirty="0" err="1">
                <a:solidFill>
                  <a:srgbClr val="000000"/>
                </a:solidFill>
                <a:latin typeface="Arial" charset="0"/>
                <a:ea typeface="Times New Roman" pitchFamily="18" charset="0"/>
                <a:cs typeface="Arial" charset="0"/>
              </a:rPr>
              <a:t>SCK•CEN</a:t>
            </a:r>
            <a:r>
              <a:rPr lang="en-GB" sz="700" dirty="0">
                <a:solidFill>
                  <a:srgbClr val="000000"/>
                </a:solidFill>
                <a:latin typeface="Arial" charset="0"/>
                <a:ea typeface="Times New Roman" pitchFamily="18" charset="0"/>
                <a:cs typeface="Arial" charset="0"/>
              </a:rPr>
              <a:t> - </a:t>
            </a:r>
            <a:r>
              <a:rPr lang="en-US" sz="700" dirty="0">
                <a:solidFill>
                  <a:srgbClr val="000000"/>
                </a:solidFill>
                <a:latin typeface="Arial" charset="0"/>
                <a:ea typeface="Times New Roman" pitchFamily="18" charset="0"/>
                <a:cs typeface="Arial" charset="0"/>
              </a:rPr>
              <a:t>This presentation contains data, information and formats for dedicated use only and may not be communicated, copied, reproduced, distributed or cited without the explicit written permission of </a:t>
            </a:r>
            <a:r>
              <a:rPr lang="en-US" sz="700" dirty="0" err="1">
                <a:solidFill>
                  <a:srgbClr val="000000"/>
                </a:solidFill>
                <a:latin typeface="Arial" charset="0"/>
                <a:ea typeface="Times New Roman" pitchFamily="18" charset="0"/>
                <a:cs typeface="Arial" charset="0"/>
              </a:rPr>
              <a:t>SCK•CEN</a:t>
            </a:r>
            <a:r>
              <a:rPr lang="en-US" sz="700" dirty="0">
                <a:solidFill>
                  <a:srgbClr val="000000"/>
                </a:solidFill>
                <a:latin typeface="Arial" charset="0"/>
                <a:ea typeface="Times New Roman" pitchFamily="18" charset="0"/>
                <a:cs typeface="Arial" charset="0"/>
              </a:rPr>
              <a:t>.</a:t>
            </a:r>
          </a:p>
        </p:txBody>
      </p:sp>
    </p:spTree>
    <p:extLst>
      <p:ext uri="{BB962C8B-B14F-4D97-AF65-F5344CB8AC3E}">
        <p14:creationId xmlns:p14="http://schemas.microsoft.com/office/powerpoint/2010/main" val="116289635"/>
      </p:ext>
    </p:extLst>
  </p:cSld>
  <p:clrMap bg1="lt1" tx1="dk1" bg2="lt2" tx2="dk2" accent1="accent1" accent2="accent2" accent3="accent3" accent4="accent4" accent5="accent5" accent6="accent6" hlink="hlink" folHlink="folHlink"/>
  <p:hf hdr="0" ftr="0"/>
  <p:notesStyle>
    <a:lvl1pPr algn="l" defTabSz="3917213" rtl="0" eaLnBrk="0" fontAlgn="base" hangingPunct="0">
      <a:spcBef>
        <a:spcPct val="30000"/>
      </a:spcBef>
      <a:spcAft>
        <a:spcPct val="0"/>
      </a:spcAft>
      <a:defRPr sz="5700" kern="1200">
        <a:solidFill>
          <a:schemeClr val="tx1"/>
        </a:solidFill>
        <a:latin typeface="Arial" charset="0"/>
        <a:ea typeface="+mn-ea"/>
        <a:cs typeface="+mn-cs"/>
      </a:defRPr>
    </a:lvl1pPr>
    <a:lvl2pPr marL="3819283" indent="-1468955"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2pPr>
    <a:lvl3pPr marL="5875820"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3pPr>
    <a:lvl4pPr marL="8226148"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4pPr>
    <a:lvl5pPr marL="10576476" indent="-1175164" algn="l" defTabSz="3917213" rtl="0" eaLnBrk="0" fontAlgn="base" hangingPunct="0">
      <a:spcBef>
        <a:spcPct val="30000"/>
      </a:spcBef>
      <a:spcAft>
        <a:spcPct val="0"/>
      </a:spcAft>
      <a:defRPr sz="6200" kern="1200">
        <a:solidFill>
          <a:schemeClr val="tx1"/>
        </a:solidFill>
        <a:latin typeface="Times New Roman" pitchFamily="18" charset="0"/>
        <a:ea typeface="+mn-ea"/>
        <a:cs typeface="+mn-cs"/>
      </a:defRPr>
    </a:lvl5pPr>
    <a:lvl6pPr marL="11751640" algn="l" defTabSz="4700656" rtl="0" eaLnBrk="1" latinLnBrk="0" hangingPunct="1">
      <a:defRPr sz="6200" kern="1200">
        <a:solidFill>
          <a:schemeClr val="tx1"/>
        </a:solidFill>
        <a:latin typeface="+mn-lt"/>
        <a:ea typeface="+mn-ea"/>
        <a:cs typeface="+mn-cs"/>
      </a:defRPr>
    </a:lvl6pPr>
    <a:lvl7pPr marL="14101968" algn="l" defTabSz="4700656" rtl="0" eaLnBrk="1" latinLnBrk="0" hangingPunct="1">
      <a:defRPr sz="6200" kern="1200">
        <a:solidFill>
          <a:schemeClr val="tx1"/>
        </a:solidFill>
        <a:latin typeface="+mn-lt"/>
        <a:ea typeface="+mn-ea"/>
        <a:cs typeface="+mn-cs"/>
      </a:defRPr>
    </a:lvl7pPr>
    <a:lvl8pPr marL="16452296" algn="l" defTabSz="4700656" rtl="0" eaLnBrk="1" latinLnBrk="0" hangingPunct="1">
      <a:defRPr sz="6200" kern="1200">
        <a:solidFill>
          <a:schemeClr val="tx1"/>
        </a:solidFill>
        <a:latin typeface="+mn-lt"/>
        <a:ea typeface="+mn-ea"/>
        <a:cs typeface="+mn-cs"/>
      </a:defRPr>
    </a:lvl8pPr>
    <a:lvl9pPr marL="18802624" algn="l" defTabSz="4700656" rtl="0" eaLnBrk="1" latinLnBrk="0" hangingPunct="1">
      <a:defRPr sz="6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271003" y="9703265"/>
            <a:ext cx="25737979" cy="12206376"/>
          </a:xfrm>
          <a:prstGeom prst="rect">
            <a:avLst/>
          </a:prstGeom>
        </p:spPr>
        <p:txBody>
          <a:bodyPr anchor="b">
            <a:normAutofit/>
          </a:bodyPr>
          <a:lstStyle>
            <a:lvl1pPr algn="ctr">
              <a:defRPr sz="30800"/>
            </a:lvl1pPr>
          </a:lstStyle>
          <a:p>
            <a:r>
              <a:rPr lang="fr-FR" dirty="0" err="1"/>
              <a:t>Title</a:t>
            </a:r>
            <a:endParaRPr lang="en-US" dirty="0"/>
          </a:p>
        </p:txBody>
      </p:sp>
      <p:sp>
        <p:nvSpPr>
          <p:cNvPr id="3" name="Subtitle 2"/>
          <p:cNvSpPr>
            <a:spLocks noGrp="1"/>
          </p:cNvSpPr>
          <p:nvPr>
            <p:ph type="subTitle" idx="1" hasCustomPrompt="1"/>
          </p:nvPr>
        </p:nvSpPr>
        <p:spPr>
          <a:xfrm>
            <a:off x="3785003" y="22484383"/>
            <a:ext cx="22709981" cy="10335487"/>
          </a:xfrm>
          <a:prstGeom prst="rect">
            <a:avLst/>
          </a:prstGeom>
        </p:spPr>
        <p:txBody>
          <a:bodyPr>
            <a:normAutofit/>
          </a:bodyPr>
          <a:lstStyle>
            <a:lvl1pPr marL="0" indent="0" algn="ctr">
              <a:buNone/>
              <a:defRPr sz="12300"/>
            </a:lvl1pPr>
            <a:lvl2pPr marL="1762746" indent="0" algn="ctr">
              <a:buNone/>
              <a:defRPr sz="7700"/>
            </a:lvl2pPr>
            <a:lvl3pPr marL="3525492" indent="0" algn="ctr">
              <a:buNone/>
              <a:defRPr sz="6900"/>
            </a:lvl3pPr>
            <a:lvl4pPr marL="5288238" indent="0" algn="ctr">
              <a:buNone/>
              <a:defRPr sz="6200"/>
            </a:lvl4pPr>
            <a:lvl5pPr marL="7050984" indent="0" algn="ctr">
              <a:buNone/>
              <a:defRPr sz="6200"/>
            </a:lvl5pPr>
            <a:lvl6pPr marL="8813730" indent="0" algn="ctr">
              <a:buNone/>
              <a:defRPr sz="6200"/>
            </a:lvl6pPr>
            <a:lvl7pPr marL="10576476" indent="0" algn="ctr">
              <a:buNone/>
              <a:defRPr sz="6200"/>
            </a:lvl7pPr>
            <a:lvl8pPr marL="12339222" indent="0" algn="ctr">
              <a:buNone/>
              <a:defRPr sz="6200"/>
            </a:lvl8pPr>
            <a:lvl9pPr marL="14101968" indent="0" algn="ctr">
              <a:buNone/>
              <a:defRPr sz="6200"/>
            </a:lvl9pPr>
          </a:lstStyle>
          <a:p>
            <a:r>
              <a:rPr lang="fr-FR" dirty="0" err="1"/>
              <a:t>Authors</a:t>
            </a:r>
            <a:endParaRPr lang="en-US" dirty="0"/>
          </a:p>
        </p:txBody>
      </p:sp>
    </p:spTree>
    <p:extLst>
      <p:ext uri="{BB962C8B-B14F-4D97-AF65-F5344CB8AC3E}">
        <p14:creationId xmlns:p14="http://schemas.microsoft.com/office/powerpoint/2010/main" val="1254618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3310576" y="3274683"/>
            <a:ext cx="16184366" cy="4621125"/>
          </a:xfrm>
          <a:prstGeom prst="rect">
            <a:avLst/>
          </a:prstGeom>
        </p:spPr>
        <p:txBody>
          <a:bodyPr>
            <a:normAutofit/>
          </a:bodyPr>
          <a:lstStyle>
            <a:lvl1pPr algn="r">
              <a:defRPr sz="16500"/>
            </a:lvl1pPr>
          </a:lstStyle>
          <a:p>
            <a:r>
              <a:rPr lang="fr-FR" dirty="0" err="1"/>
              <a:t>Title</a:t>
            </a:r>
            <a:endParaRPr lang="en-US" dirty="0"/>
          </a:p>
        </p:txBody>
      </p:sp>
      <p:sp>
        <p:nvSpPr>
          <p:cNvPr id="3" name="Content Placeholder 2"/>
          <p:cNvSpPr>
            <a:spLocks noGrp="1"/>
          </p:cNvSpPr>
          <p:nvPr>
            <p:ph idx="1" hasCustomPrompt="1"/>
          </p:nvPr>
        </p:nvSpPr>
        <p:spPr>
          <a:xfrm>
            <a:off x="1177570" y="9785899"/>
            <a:ext cx="28233270" cy="24653782"/>
          </a:xfrm>
          <a:prstGeom prst="rect">
            <a:avLst/>
          </a:prstGeom>
        </p:spPr>
        <p:txBody>
          <a:bodyPr/>
          <a:lstStyle>
            <a:lvl1pPr marL="1387346" indent="-1387346">
              <a:lnSpc>
                <a:spcPct val="100000"/>
              </a:lnSpc>
              <a:buClr>
                <a:srgbClr val="008080"/>
              </a:buClr>
              <a:buSzPct val="75000"/>
              <a:buFont typeface="Wingdings" panose="05000000000000000000" pitchFamily="2" charset="2"/>
              <a:buChar char="l"/>
              <a:defRPr/>
            </a:lvl1pPr>
            <a:lvl2pPr marL="3190899" indent="-1322060">
              <a:lnSpc>
                <a:spcPct val="100000"/>
              </a:lnSpc>
              <a:buClr>
                <a:srgbClr val="009999"/>
              </a:buClr>
              <a:buFont typeface="Arial" panose="020B0604020202020204" pitchFamily="34" charset="0"/>
              <a:buChar char="•"/>
              <a:defRPr/>
            </a:lvl2pPr>
            <a:lvl3pPr>
              <a:lnSpc>
                <a:spcPct val="100000"/>
              </a:lnSpc>
              <a:defRPr/>
            </a:lvl3pPr>
            <a:lvl4pPr>
              <a:lnSpc>
                <a:spcPct val="100000"/>
              </a:lnSpc>
              <a:defRPr/>
            </a:lvl4pPr>
            <a:lvl5pPr>
              <a:lnSpc>
                <a:spcPct val="100000"/>
              </a:lnSpc>
              <a:defRPr/>
            </a:lvl5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4" name="Straight Connector 3"/>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38408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2226951" y="1432371"/>
            <a:ext cx="17267987" cy="6369637"/>
          </a:xfrm>
          <a:prstGeom prst="rect">
            <a:avLst/>
          </a:prstGeom>
        </p:spPr>
        <p:txBody>
          <a:bodyPr>
            <a:normAutofit/>
          </a:bodyPr>
          <a:lstStyle>
            <a:lvl1pPr algn="r">
              <a:defRPr sz="14400"/>
            </a:lvl1pPr>
          </a:lstStyle>
          <a:p>
            <a:r>
              <a:rPr lang="fr-FR" dirty="0" err="1"/>
              <a:t>Title</a:t>
            </a:r>
            <a:endParaRPr lang="en-US" dirty="0"/>
          </a:p>
        </p:txBody>
      </p:sp>
      <p:sp>
        <p:nvSpPr>
          <p:cNvPr id="3" name="Content Placeholder 2"/>
          <p:cNvSpPr>
            <a:spLocks noGrp="1"/>
          </p:cNvSpPr>
          <p:nvPr>
            <p:ph sz="half" idx="1" hasCustomPrompt="1"/>
          </p:nvPr>
        </p:nvSpPr>
        <p:spPr>
          <a:xfrm>
            <a:off x="1177564"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sp>
        <p:nvSpPr>
          <p:cNvPr id="5" name="Content Placeholder 2"/>
          <p:cNvSpPr>
            <a:spLocks noGrp="1"/>
          </p:cNvSpPr>
          <p:nvPr>
            <p:ph sz="half" idx="10" hasCustomPrompt="1"/>
          </p:nvPr>
        </p:nvSpPr>
        <p:spPr>
          <a:xfrm>
            <a:off x="15678308" y="9792647"/>
            <a:ext cx="13816634" cy="28539017"/>
          </a:xfrm>
          <a:prstGeom prst="rect">
            <a:avLst/>
          </a:prstGeom>
        </p:spPr>
        <p:txBody>
          <a:bodyPr/>
          <a:lstStyle>
            <a:lvl1pPr>
              <a:defRPr/>
            </a:lvl1pPr>
            <a:lvl2pPr>
              <a:defRPr/>
            </a:lvl2pPr>
            <a:lvl3pPr>
              <a:defRPr/>
            </a:lvl3pPr>
          </a:lstStyle>
          <a:p>
            <a:pPr lvl="0"/>
            <a:r>
              <a:rPr lang="fr-FR" dirty="0" err="1"/>
              <a:t>Level</a:t>
            </a:r>
            <a:r>
              <a:rPr lang="fr-FR" dirty="0"/>
              <a:t> 1</a:t>
            </a:r>
          </a:p>
          <a:p>
            <a:pPr lvl="1"/>
            <a:r>
              <a:rPr lang="fr-FR" dirty="0" err="1"/>
              <a:t>Level</a:t>
            </a:r>
            <a:r>
              <a:rPr lang="fr-FR" dirty="0"/>
              <a:t> 2</a:t>
            </a:r>
          </a:p>
          <a:p>
            <a:pPr lvl="2"/>
            <a:r>
              <a:rPr lang="fr-FR" dirty="0" err="1"/>
              <a:t>Level</a:t>
            </a:r>
            <a:r>
              <a:rPr lang="fr-FR" dirty="0"/>
              <a:t> 3</a:t>
            </a:r>
          </a:p>
        </p:txBody>
      </p:sp>
      <p:cxnSp>
        <p:nvCxnSpPr>
          <p:cNvPr id="6" name="Straight Connector 5"/>
          <p:cNvCxnSpPr/>
          <p:nvPr userDrawn="1"/>
        </p:nvCxnSpPr>
        <p:spPr bwMode="auto">
          <a:xfrm flipH="1">
            <a:off x="1177567" y="9129845"/>
            <a:ext cx="29102414" cy="0"/>
          </a:xfrm>
          <a:prstGeom prst="line">
            <a:avLst/>
          </a:prstGeom>
          <a:solidFill>
            <a:schemeClr val="accent1"/>
          </a:solidFill>
          <a:ln w="127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9380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697519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Obdĺžnik 3"/>
          <p:cNvSpPr/>
          <p:nvPr/>
        </p:nvSpPr>
        <p:spPr>
          <a:xfrm>
            <a:off x="14896313" y="20809612"/>
            <a:ext cx="463588" cy="1200329"/>
          </a:xfrm>
          <a:prstGeom prst="rect">
            <a:avLst/>
          </a:prstGeom>
        </p:spPr>
        <p:txBody>
          <a:bodyPr wrap="none">
            <a:spAutoFit/>
          </a:bodyPr>
          <a:lstStyle/>
          <a:p>
            <a:r>
              <a:rPr lang="en-GB" sz="7200" dirty="0" smtClean="0">
                <a:solidFill>
                  <a:prstClr val="black"/>
                </a:solidFill>
                <a:latin typeface="Interstate-Regular" panose="02000603020000020004" pitchFamily="2" charset="0"/>
              </a:rPr>
              <a:t> </a:t>
            </a:r>
            <a:endParaRPr lang="sk-SK" dirty="0"/>
          </a:p>
        </p:txBody>
      </p:sp>
    </p:spTree>
    <p:extLst>
      <p:ext uri="{BB962C8B-B14F-4D97-AF65-F5344CB8AC3E}">
        <p14:creationId xmlns:p14="http://schemas.microsoft.com/office/powerpoint/2010/main" val="602590137"/>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Lst>
  <p:hf sldNum="0" hdr="0" ftr="0" dt="0"/>
  <p:txStyles>
    <p:titleStyle>
      <a:lvl1pPr algn="r" defTabSz="3525492" rtl="0" eaLnBrk="1" latinLnBrk="0" hangingPunct="1">
        <a:lnSpc>
          <a:spcPct val="90000"/>
        </a:lnSpc>
        <a:spcBef>
          <a:spcPct val="0"/>
        </a:spcBef>
        <a:buNone/>
        <a:defRPr sz="16500" b="1" kern="1200">
          <a:solidFill>
            <a:srgbClr val="4AA0B1"/>
          </a:solidFill>
          <a:latin typeface="+mj-lt"/>
          <a:ea typeface="+mj-ea"/>
          <a:cs typeface="+mj-cs"/>
        </a:defRPr>
      </a:lvl1pPr>
    </p:titleStyle>
    <p:bodyStyle>
      <a:lvl1pPr marL="881373" indent="-881373" algn="l" defTabSz="3525492" rtl="0" eaLnBrk="1" latinLnBrk="0" hangingPunct="1">
        <a:lnSpc>
          <a:spcPct val="100000"/>
        </a:lnSpc>
        <a:spcBef>
          <a:spcPts val="3856"/>
        </a:spcBef>
        <a:buFont typeface="Arial" panose="020B0604020202020204" pitchFamily="34" charset="0"/>
        <a:buChar char="•"/>
        <a:defRPr sz="14400" kern="1200">
          <a:solidFill>
            <a:schemeClr val="tx1"/>
          </a:solidFill>
          <a:latin typeface="+mn-lt"/>
          <a:ea typeface="+mn-ea"/>
          <a:cs typeface="+mn-cs"/>
        </a:defRPr>
      </a:lvl1pPr>
      <a:lvl2pPr marL="2644119" indent="-881373" algn="l" defTabSz="3525492" rtl="0" eaLnBrk="1" latinLnBrk="0" hangingPunct="1">
        <a:lnSpc>
          <a:spcPct val="100000"/>
        </a:lnSpc>
        <a:spcBef>
          <a:spcPts val="1928"/>
        </a:spcBef>
        <a:buFont typeface="Arial" panose="020B0604020202020204" pitchFamily="34" charset="0"/>
        <a:buChar char="•"/>
        <a:defRPr sz="12300" kern="1200">
          <a:solidFill>
            <a:schemeClr val="tx1"/>
          </a:solidFill>
          <a:latin typeface="+mn-lt"/>
          <a:ea typeface="+mn-ea"/>
          <a:cs typeface="+mn-cs"/>
        </a:defRPr>
      </a:lvl2pPr>
      <a:lvl3pPr marL="4406865" indent="-881373" algn="l" defTabSz="3525492" rtl="0" eaLnBrk="1" latinLnBrk="0" hangingPunct="1">
        <a:lnSpc>
          <a:spcPct val="100000"/>
        </a:lnSpc>
        <a:spcBef>
          <a:spcPts val="1928"/>
        </a:spcBef>
        <a:buFont typeface="Arial" panose="020B0604020202020204" pitchFamily="34" charset="0"/>
        <a:buChar char="•"/>
        <a:defRPr sz="10300" kern="1200">
          <a:solidFill>
            <a:schemeClr val="tx1"/>
          </a:solidFill>
          <a:latin typeface="+mn-lt"/>
          <a:ea typeface="+mn-ea"/>
          <a:cs typeface="+mn-cs"/>
        </a:defRPr>
      </a:lvl3pPr>
      <a:lvl4pPr marL="616961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4pPr>
      <a:lvl5pPr marL="7932357"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5pPr>
      <a:lvl6pPr marL="9695103"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6pPr>
      <a:lvl7pPr marL="11457849"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7pPr>
      <a:lvl8pPr marL="13220595"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8pPr>
      <a:lvl9pPr marL="14983341" indent="-881373" algn="l" defTabSz="3525492" rtl="0" eaLnBrk="1" latinLnBrk="0" hangingPunct="1">
        <a:lnSpc>
          <a:spcPct val="90000"/>
        </a:lnSpc>
        <a:spcBef>
          <a:spcPts val="1928"/>
        </a:spcBef>
        <a:buFont typeface="Arial" panose="020B0604020202020204" pitchFamily="34" charset="0"/>
        <a:buChar char="•"/>
        <a:defRPr sz="6900" kern="1200">
          <a:solidFill>
            <a:schemeClr val="tx1"/>
          </a:solidFill>
          <a:latin typeface="+mn-lt"/>
          <a:ea typeface="+mn-ea"/>
          <a:cs typeface="+mn-cs"/>
        </a:defRPr>
      </a:lvl9pPr>
    </p:bodyStyle>
    <p:otherStyle>
      <a:defPPr>
        <a:defRPr lang="en-US"/>
      </a:defPPr>
      <a:lvl1pPr marL="0" algn="l" defTabSz="3525492" rtl="0" eaLnBrk="1" latinLnBrk="0" hangingPunct="1">
        <a:defRPr sz="6900" kern="1200">
          <a:solidFill>
            <a:schemeClr val="tx1"/>
          </a:solidFill>
          <a:latin typeface="+mn-lt"/>
          <a:ea typeface="+mn-ea"/>
          <a:cs typeface="+mn-cs"/>
        </a:defRPr>
      </a:lvl1pPr>
      <a:lvl2pPr marL="1762746" algn="l" defTabSz="3525492" rtl="0" eaLnBrk="1" latinLnBrk="0" hangingPunct="1">
        <a:defRPr sz="6900" kern="1200">
          <a:solidFill>
            <a:schemeClr val="tx1"/>
          </a:solidFill>
          <a:latin typeface="+mn-lt"/>
          <a:ea typeface="+mn-ea"/>
          <a:cs typeface="+mn-cs"/>
        </a:defRPr>
      </a:lvl2pPr>
      <a:lvl3pPr marL="3525492" algn="l" defTabSz="3525492" rtl="0" eaLnBrk="1" latinLnBrk="0" hangingPunct="1">
        <a:defRPr sz="6900" kern="1200">
          <a:solidFill>
            <a:schemeClr val="tx1"/>
          </a:solidFill>
          <a:latin typeface="+mn-lt"/>
          <a:ea typeface="+mn-ea"/>
          <a:cs typeface="+mn-cs"/>
        </a:defRPr>
      </a:lvl3pPr>
      <a:lvl4pPr marL="5288238" algn="l" defTabSz="3525492" rtl="0" eaLnBrk="1" latinLnBrk="0" hangingPunct="1">
        <a:defRPr sz="6900" kern="1200">
          <a:solidFill>
            <a:schemeClr val="tx1"/>
          </a:solidFill>
          <a:latin typeface="+mn-lt"/>
          <a:ea typeface="+mn-ea"/>
          <a:cs typeface="+mn-cs"/>
        </a:defRPr>
      </a:lvl4pPr>
      <a:lvl5pPr marL="7050984" algn="l" defTabSz="3525492" rtl="0" eaLnBrk="1" latinLnBrk="0" hangingPunct="1">
        <a:defRPr sz="6900" kern="1200">
          <a:solidFill>
            <a:schemeClr val="tx1"/>
          </a:solidFill>
          <a:latin typeface="+mn-lt"/>
          <a:ea typeface="+mn-ea"/>
          <a:cs typeface="+mn-cs"/>
        </a:defRPr>
      </a:lvl5pPr>
      <a:lvl6pPr marL="8813730" algn="l" defTabSz="3525492" rtl="0" eaLnBrk="1" latinLnBrk="0" hangingPunct="1">
        <a:defRPr sz="6900" kern="1200">
          <a:solidFill>
            <a:schemeClr val="tx1"/>
          </a:solidFill>
          <a:latin typeface="+mn-lt"/>
          <a:ea typeface="+mn-ea"/>
          <a:cs typeface="+mn-cs"/>
        </a:defRPr>
      </a:lvl6pPr>
      <a:lvl7pPr marL="10576476" algn="l" defTabSz="3525492" rtl="0" eaLnBrk="1" latinLnBrk="0" hangingPunct="1">
        <a:defRPr sz="6900" kern="1200">
          <a:solidFill>
            <a:schemeClr val="tx1"/>
          </a:solidFill>
          <a:latin typeface="+mn-lt"/>
          <a:ea typeface="+mn-ea"/>
          <a:cs typeface="+mn-cs"/>
        </a:defRPr>
      </a:lvl7pPr>
      <a:lvl8pPr marL="12339222" algn="l" defTabSz="3525492" rtl="0" eaLnBrk="1" latinLnBrk="0" hangingPunct="1">
        <a:defRPr sz="6900" kern="1200">
          <a:solidFill>
            <a:schemeClr val="tx1"/>
          </a:solidFill>
          <a:latin typeface="+mn-lt"/>
          <a:ea typeface="+mn-ea"/>
          <a:cs typeface="+mn-cs"/>
        </a:defRPr>
      </a:lvl8pPr>
      <a:lvl9pPr marL="14101968" algn="l" defTabSz="3525492" rtl="0" eaLnBrk="1" latinLnBrk="0" hangingPunct="1">
        <a:defRPr sz="6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9.png"/><Relationship Id="rId3" Type="http://schemas.openxmlformats.org/officeDocument/2006/relationships/hyperlink" Target="http://www.engage-concert.eu/" TargetMode="External"/><Relationship Id="rId7" Type="http://schemas.openxmlformats.org/officeDocument/2006/relationships/image" Target="../media/image3.png"/><Relationship Id="rId12" Type="http://schemas.openxmlformats.org/officeDocument/2006/relationships/image" Target="../media/image8.png"/><Relationship Id="rId2" Type="http://schemas.openxmlformats.org/officeDocument/2006/relationships/hyperlink" Target="https://concert-h2020.eu/" TargetMode="External"/><Relationship Id="rId16" Type="http://schemas.openxmlformats.org/officeDocument/2006/relationships/image" Target="../media/image12.emf"/><Relationship Id="rId1" Type="http://schemas.openxmlformats.org/officeDocument/2006/relationships/slideLayout" Target="../slideLayouts/slideLayout1.xml"/><Relationship Id="rId6" Type="http://schemas.openxmlformats.org/officeDocument/2006/relationships/image" Target="../media/image2.png"/><Relationship Id="rId11" Type="http://schemas.openxmlformats.org/officeDocument/2006/relationships/image" Target="../media/image7.png"/><Relationship Id="rId5" Type="http://schemas.openxmlformats.org/officeDocument/2006/relationships/image" Target="../media/image1.png"/><Relationship Id="rId15" Type="http://schemas.openxmlformats.org/officeDocument/2006/relationships/image" Target="../media/image11.emf"/><Relationship Id="rId10" Type="http://schemas.openxmlformats.org/officeDocument/2006/relationships/image" Target="../media/image6.jpeg"/><Relationship Id="rId4" Type="http://schemas.openxmlformats.org/officeDocument/2006/relationships/hyperlink" Target="https://www.eu-neris.net/projects.html" TargetMode="External"/><Relationship Id="rId9" Type="http://schemas.openxmlformats.org/officeDocument/2006/relationships/image" Target="../media/image5.png"/><Relationship Id="rId1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504"/>
          <p:cNvSpPr/>
          <p:nvPr/>
        </p:nvSpPr>
        <p:spPr bwMode="auto">
          <a:xfrm>
            <a:off x="1279524" y="38093471"/>
            <a:ext cx="27720925" cy="1692562"/>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cxnSp>
        <p:nvCxnSpPr>
          <p:cNvPr id="33" name="Straight Connector 6"/>
          <p:cNvCxnSpPr/>
          <p:nvPr/>
        </p:nvCxnSpPr>
        <p:spPr bwMode="auto">
          <a:xfrm flipH="1">
            <a:off x="1" y="40601319"/>
            <a:ext cx="30279974" cy="0"/>
          </a:xfrm>
          <a:prstGeom prst="line">
            <a:avLst/>
          </a:prstGeom>
          <a:solidFill>
            <a:schemeClr val="accent1"/>
          </a:solidFill>
          <a:ln w="127000" cap="flat" cmpd="sng" algn="ctr">
            <a:solidFill>
              <a:srgbClr val="4AA0B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Subtitle 2"/>
          <p:cNvSpPr>
            <a:spLocks noGrp="1"/>
          </p:cNvSpPr>
          <p:nvPr>
            <p:ph type="subTitle" idx="1"/>
          </p:nvPr>
        </p:nvSpPr>
        <p:spPr>
          <a:xfrm>
            <a:off x="1852161" y="41124819"/>
            <a:ext cx="9296400" cy="1041631"/>
          </a:xfrm>
        </p:spPr>
        <p:txBody>
          <a:bodyPr>
            <a:noAutofit/>
          </a:bodyPr>
          <a:lstStyle/>
          <a:p>
            <a:pPr>
              <a:spcBef>
                <a:spcPts val="0"/>
              </a:spcBef>
            </a:pPr>
            <a:r>
              <a:rPr lang="nl-BE" sz="2000" b="1" dirty="0" smtClean="0">
                <a:latin typeface="Arial" panose="020B0604020202020204" pitchFamily="34" charset="0"/>
                <a:cs typeface="Arial" panose="020B0604020202020204" pitchFamily="34" charset="0"/>
              </a:rPr>
              <a:t>CONCERT Project </a:t>
            </a:r>
            <a:r>
              <a:rPr lang="nl-BE" sz="2000" b="1" dirty="0">
                <a:latin typeface="Arial" panose="020B0604020202020204" pitchFamily="34" charset="0"/>
                <a:cs typeface="Arial" panose="020B0604020202020204" pitchFamily="34" charset="0"/>
              </a:rPr>
              <a:t>Website </a:t>
            </a:r>
            <a:r>
              <a:rPr lang="nl-BE" sz="2000" dirty="0">
                <a:latin typeface="Arial" panose="020B0604020202020204" pitchFamily="34" charset="0"/>
                <a:cs typeface="Arial" panose="020B0604020202020204" pitchFamily="34" charset="0"/>
              </a:rPr>
              <a:t>(</a:t>
            </a:r>
            <a:r>
              <a:rPr lang="nl-BE" sz="2000" dirty="0">
                <a:latin typeface="Arial" panose="020B0604020202020204" pitchFamily="34" charset="0"/>
                <a:cs typeface="Arial" panose="020B0604020202020204" pitchFamily="34" charset="0"/>
                <a:hlinkClick r:id="rId2"/>
              </a:rPr>
              <a:t>https://</a:t>
            </a:r>
            <a:r>
              <a:rPr lang="nl-BE" sz="2000" dirty="0" smtClean="0">
                <a:latin typeface="Arial" panose="020B0604020202020204" pitchFamily="34" charset="0"/>
                <a:cs typeface="Arial" panose="020B0604020202020204" pitchFamily="34" charset="0"/>
                <a:hlinkClick r:id="rId2"/>
              </a:rPr>
              <a:t>concert-h2020.eu</a:t>
            </a:r>
            <a:r>
              <a:rPr lang="nl-BE" sz="2000" dirty="0" smtClean="0">
                <a:latin typeface="Arial" panose="020B0604020202020204" pitchFamily="34" charset="0"/>
                <a:cs typeface="Arial" panose="020B0604020202020204" pitchFamily="34" charset="0"/>
              </a:rPr>
              <a:t>)</a:t>
            </a:r>
          </a:p>
          <a:p>
            <a:pPr>
              <a:spcBef>
                <a:spcPts val="0"/>
              </a:spcBef>
            </a:pPr>
            <a:r>
              <a:rPr lang="en-GB" sz="2000" b="1" dirty="0" smtClean="0">
                <a:latin typeface="Arial" panose="020B0604020202020204" pitchFamily="34" charset="0"/>
                <a:cs typeface="Arial" panose="020B0604020202020204" pitchFamily="34" charset="0"/>
              </a:rPr>
              <a:t>CONFIDENCE Project Website </a:t>
            </a:r>
            <a:r>
              <a:rPr lang="en-US" sz="2000" dirty="0" smtClean="0">
                <a:latin typeface="Arial" panose="020B0604020202020204" pitchFamily="34" charset="0"/>
                <a:cs typeface="Arial" panose="020B0604020202020204" pitchFamily="34" charset="0"/>
              </a:rPr>
              <a:t>(</a:t>
            </a:r>
            <a:r>
              <a:rPr lang="en-US" sz="2000" dirty="0">
                <a:latin typeface="Arial" panose="020B0604020202020204" pitchFamily="34" charset="0"/>
                <a:cs typeface="Arial" panose="020B0604020202020204" pitchFamily="34" charset="0"/>
                <a:hlinkClick r:id="rId3"/>
              </a:rPr>
              <a:t>https://portal.iket.kit.edu/CONFIDENCE</a:t>
            </a:r>
            <a:r>
              <a:rPr lang="en-US" sz="2000" dirty="0" smtClean="0">
                <a:latin typeface="Arial" panose="020B0604020202020204" pitchFamily="34" charset="0"/>
                <a:cs typeface="Arial" panose="020B0604020202020204" pitchFamily="34" charset="0"/>
                <a:hlinkClick r:id="rId3"/>
              </a:rPr>
              <a:t>//</a:t>
            </a:r>
            <a:r>
              <a:rPr lang="en-US" sz="2000" dirty="0" smtClean="0">
                <a:latin typeface="Arial" panose="020B0604020202020204" pitchFamily="34" charset="0"/>
                <a:cs typeface="Arial" panose="020B0604020202020204" pitchFamily="34" charset="0"/>
              </a:rPr>
              <a:t>)</a:t>
            </a:r>
            <a:endParaRPr lang="en-US" sz="2000" b="1" dirty="0" smtClean="0">
              <a:latin typeface="Arial" panose="020B0604020202020204" pitchFamily="34" charset="0"/>
              <a:cs typeface="Arial" panose="020B0604020202020204" pitchFamily="34" charset="0"/>
            </a:endParaRPr>
          </a:p>
          <a:p>
            <a:pPr>
              <a:spcBef>
                <a:spcPts val="0"/>
              </a:spcBef>
            </a:pPr>
            <a:r>
              <a:rPr lang="en-US" sz="2000" b="1" dirty="0" smtClean="0">
                <a:latin typeface="Arial" panose="020B0604020202020204" pitchFamily="34" charset="0"/>
                <a:cs typeface="Arial" panose="020B0604020202020204" pitchFamily="34" charset="0"/>
              </a:rPr>
              <a:t>NERIS Platform Website (</a:t>
            </a:r>
            <a:r>
              <a:rPr lang="en-US" sz="2000" dirty="0" smtClean="0">
                <a:latin typeface="Arial" panose="020B0604020202020204" pitchFamily="34" charset="0"/>
                <a:cs typeface="Arial" panose="020B0604020202020204" pitchFamily="34" charset="0"/>
                <a:hlinkClick r:id="rId4"/>
              </a:rPr>
              <a:t>https</a:t>
            </a:r>
            <a:r>
              <a:rPr lang="en-US" sz="2000" dirty="0">
                <a:latin typeface="Arial" panose="020B0604020202020204" pitchFamily="34" charset="0"/>
                <a:cs typeface="Arial" panose="020B0604020202020204" pitchFamily="34" charset="0"/>
                <a:hlinkClick r:id="rId4"/>
              </a:rPr>
              <a:t>://</a:t>
            </a:r>
            <a:r>
              <a:rPr lang="en-US" sz="2000" dirty="0" smtClean="0">
                <a:latin typeface="Arial" panose="020B0604020202020204" pitchFamily="34" charset="0"/>
                <a:cs typeface="Arial" panose="020B0604020202020204" pitchFamily="34" charset="0"/>
                <a:hlinkClick r:id="rId4"/>
              </a:rPr>
              <a:t>www.eu-neris.net/projects.html</a:t>
            </a:r>
            <a:r>
              <a:rPr lang="en-US" sz="2000" dirty="0" smtClean="0">
                <a:latin typeface="Arial" panose="020B0604020202020204" pitchFamily="34" charset="0"/>
                <a:cs typeface="Arial" panose="020B0604020202020204" pitchFamily="34" charset="0"/>
              </a:rPr>
              <a:t>)</a:t>
            </a:r>
            <a:endParaRPr lang="nl-BE" sz="2000" dirty="0"/>
          </a:p>
        </p:txBody>
      </p:sp>
      <p:sp>
        <p:nvSpPr>
          <p:cNvPr id="21" name="Rectangle 6"/>
          <p:cNvSpPr txBox="1">
            <a:spLocks noChangeArrowheads="1"/>
          </p:cNvSpPr>
          <p:nvPr/>
        </p:nvSpPr>
        <p:spPr>
          <a:xfrm>
            <a:off x="7643733" y="1159829"/>
            <a:ext cx="14992509" cy="3808412"/>
          </a:xfrm>
          <a:prstGeom prst="rect">
            <a:avLst/>
          </a:prstGeom>
        </p:spPr>
        <p:txBody>
          <a:bodyPr anchor="ctr">
            <a:normAutofit/>
          </a:bodyPr>
          <a:lstStyle>
            <a:lvl1pPr marL="0" indent="0" algn="ctr" defTabSz="3525492" rtl="0" eaLnBrk="1" latinLnBrk="0" hangingPunct="1">
              <a:lnSpc>
                <a:spcPct val="100000"/>
              </a:lnSpc>
              <a:spcBef>
                <a:spcPts val="3856"/>
              </a:spcBef>
              <a:buFont typeface="Arial" panose="020B0604020202020204" pitchFamily="34" charset="0"/>
              <a:buNone/>
              <a:defRPr sz="12300" kern="1200">
                <a:solidFill>
                  <a:schemeClr val="tx1"/>
                </a:solidFill>
                <a:latin typeface="+mn-lt"/>
                <a:ea typeface="+mn-ea"/>
                <a:cs typeface="+mn-cs"/>
              </a:defRPr>
            </a:lvl1pPr>
            <a:lvl2pPr marL="1762746" indent="0" algn="ctr" defTabSz="3525492" rtl="0" eaLnBrk="1" latinLnBrk="0" hangingPunct="1">
              <a:lnSpc>
                <a:spcPct val="100000"/>
              </a:lnSpc>
              <a:spcBef>
                <a:spcPts val="1928"/>
              </a:spcBef>
              <a:buFont typeface="Arial" panose="020B0604020202020204" pitchFamily="34" charset="0"/>
              <a:buNone/>
              <a:defRPr sz="7700" kern="1200">
                <a:solidFill>
                  <a:schemeClr val="tx1"/>
                </a:solidFill>
                <a:latin typeface="+mn-lt"/>
                <a:ea typeface="+mn-ea"/>
                <a:cs typeface="+mn-cs"/>
              </a:defRPr>
            </a:lvl2pPr>
            <a:lvl3pPr marL="3525492" indent="0" algn="ctr" defTabSz="3525492" rtl="0" eaLnBrk="1" latinLnBrk="0" hangingPunct="1">
              <a:lnSpc>
                <a:spcPct val="100000"/>
              </a:lnSpc>
              <a:spcBef>
                <a:spcPts val="1928"/>
              </a:spcBef>
              <a:buFont typeface="Arial" panose="020B0604020202020204" pitchFamily="34" charset="0"/>
              <a:buNone/>
              <a:defRPr sz="6900" kern="1200">
                <a:solidFill>
                  <a:schemeClr val="tx1"/>
                </a:solidFill>
                <a:latin typeface="+mn-lt"/>
                <a:ea typeface="+mn-ea"/>
                <a:cs typeface="+mn-cs"/>
              </a:defRPr>
            </a:lvl3pPr>
            <a:lvl4pPr marL="528823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4pPr>
            <a:lvl5pPr marL="7050984"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5pPr>
            <a:lvl6pPr marL="8813730"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6pPr>
            <a:lvl7pPr marL="10576476"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7pPr>
            <a:lvl8pPr marL="12339222"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8pPr>
            <a:lvl9pPr marL="14101968" indent="0" algn="ctr" defTabSz="3525492" rtl="0" eaLnBrk="1" latinLnBrk="0" hangingPunct="1">
              <a:lnSpc>
                <a:spcPct val="90000"/>
              </a:lnSpc>
              <a:spcBef>
                <a:spcPts val="1928"/>
              </a:spcBef>
              <a:buFont typeface="Arial" panose="020B0604020202020204" pitchFamily="34" charset="0"/>
              <a:buNone/>
              <a:defRPr sz="6200" kern="1200">
                <a:solidFill>
                  <a:schemeClr val="tx1"/>
                </a:solidFill>
                <a:latin typeface="+mn-lt"/>
                <a:ea typeface="+mn-ea"/>
                <a:cs typeface="+mn-cs"/>
              </a:defRPr>
            </a:lvl9pPr>
          </a:lstStyle>
          <a:p>
            <a:pPr fontAlgn="auto">
              <a:lnSpc>
                <a:spcPct val="90000"/>
              </a:lnSpc>
              <a:spcAft>
                <a:spcPts val="0"/>
              </a:spcAft>
            </a:pPr>
            <a:r>
              <a:rPr lang="en-AU" sz="5000" b="1" dirty="0" smtClean="0">
                <a:solidFill>
                  <a:srgbClr val="4AA0B1"/>
                </a:solidFill>
                <a:cs typeface="Segoe UI" pitchFamily="34" charset="0"/>
              </a:rPr>
              <a:t>Mediterranean transfer parameters</a:t>
            </a:r>
            <a:endParaRPr lang="en-AU" sz="3600" b="1" dirty="0" smtClean="0">
              <a:solidFill>
                <a:srgbClr val="4AA0B1"/>
              </a:solidFill>
              <a:cs typeface="Segoe UI" pitchFamily="34" charset="0"/>
            </a:endParaRPr>
          </a:p>
          <a:p>
            <a:pPr fontAlgn="auto">
              <a:lnSpc>
                <a:spcPct val="90000"/>
              </a:lnSpc>
              <a:spcBef>
                <a:spcPts val="0"/>
              </a:spcBef>
              <a:spcAft>
                <a:spcPts val="0"/>
              </a:spcAft>
            </a:pPr>
            <a:r>
              <a:rPr lang="en-AU" sz="2500" b="1" i="1" dirty="0" smtClean="0">
                <a:solidFill>
                  <a:srgbClr val="4AA0B1"/>
                </a:solidFill>
                <a:cs typeface="Segoe UI" pitchFamily="34" charset="0"/>
              </a:rPr>
              <a:t>J. </a:t>
            </a:r>
            <a:r>
              <a:rPr lang="en-AU" sz="2500" b="1" i="1" dirty="0" err="1" smtClean="0">
                <a:solidFill>
                  <a:srgbClr val="4AA0B1"/>
                </a:solidFill>
                <a:cs typeface="Segoe UI" pitchFamily="34" charset="0"/>
              </a:rPr>
              <a:t>Guillén</a:t>
            </a:r>
            <a:r>
              <a:rPr lang="en-AU" sz="2500" b="1" i="1" baseline="30000" dirty="0" err="1" smtClean="0">
                <a:solidFill>
                  <a:srgbClr val="4AA0B1"/>
                </a:solidFill>
                <a:cs typeface="Segoe UI" pitchFamily="34" charset="0"/>
              </a:rPr>
              <a:t>a</a:t>
            </a:r>
            <a:r>
              <a:rPr lang="en-AU" sz="2500" b="1" i="1" dirty="0" smtClean="0">
                <a:solidFill>
                  <a:srgbClr val="4AA0B1"/>
                </a:solidFill>
                <a:cs typeface="Segoe UI" pitchFamily="34" charset="0"/>
              </a:rPr>
              <a:t>,  N.A. </a:t>
            </a:r>
            <a:r>
              <a:rPr lang="en-AU" sz="2500" b="1" i="1" dirty="0" err="1" smtClean="0">
                <a:solidFill>
                  <a:srgbClr val="4AA0B1"/>
                </a:solidFill>
                <a:cs typeface="Segoe UI" pitchFamily="34" charset="0"/>
              </a:rPr>
              <a:t>Beresford</a:t>
            </a:r>
            <a:r>
              <a:rPr lang="en-AU" sz="2500" b="1" i="1" baseline="30000" dirty="0" err="1" smtClean="0">
                <a:solidFill>
                  <a:srgbClr val="4AA0B1"/>
                </a:solidFill>
                <a:cs typeface="Segoe UI" pitchFamily="34" charset="0"/>
              </a:rPr>
              <a:t>b</a:t>
            </a:r>
            <a:r>
              <a:rPr lang="en-AU" sz="2500" b="1" i="1" dirty="0" smtClean="0">
                <a:solidFill>
                  <a:srgbClr val="4AA0B1"/>
                </a:solidFill>
                <a:cs typeface="Segoe UI" pitchFamily="34" charset="0"/>
              </a:rPr>
              <a:t>, A. </a:t>
            </a:r>
            <a:r>
              <a:rPr lang="en-AU" sz="2500" b="1" i="1" dirty="0" err="1" smtClean="0">
                <a:solidFill>
                  <a:srgbClr val="4AA0B1"/>
                </a:solidFill>
                <a:cs typeface="Segoe UI" pitchFamily="34" charset="0"/>
              </a:rPr>
              <a:t>Baeza</a:t>
            </a:r>
            <a:r>
              <a:rPr lang="en-AU" sz="2500" b="1" i="1" baseline="30000" dirty="0" err="1">
                <a:solidFill>
                  <a:srgbClr val="4AA0B1"/>
                </a:solidFill>
                <a:cs typeface="Segoe UI" pitchFamily="34" charset="0"/>
              </a:rPr>
              <a:t>a</a:t>
            </a:r>
            <a:r>
              <a:rPr lang="en-AU" sz="2500" b="1" i="1" dirty="0" smtClean="0">
                <a:solidFill>
                  <a:srgbClr val="4AA0B1"/>
                </a:solidFill>
                <a:cs typeface="Segoe UI" pitchFamily="34" charset="0"/>
              </a:rPr>
              <a:t>, M.A. </a:t>
            </a:r>
            <a:r>
              <a:rPr lang="en-AU" sz="2500" b="1" i="1" dirty="0" err="1" smtClean="0">
                <a:solidFill>
                  <a:srgbClr val="4AA0B1"/>
                </a:solidFill>
                <a:cs typeface="Segoe UI" pitchFamily="34" charset="0"/>
              </a:rPr>
              <a:t>Ontalba</a:t>
            </a:r>
            <a:r>
              <a:rPr lang="en-AU" sz="2500" b="1" i="1" baseline="30000" dirty="0" err="1">
                <a:solidFill>
                  <a:srgbClr val="4AA0B1"/>
                </a:solidFill>
                <a:cs typeface="Segoe UI" pitchFamily="34" charset="0"/>
              </a:rPr>
              <a:t>a</a:t>
            </a:r>
            <a:endParaRPr lang="en-AU" sz="2500" b="1" i="1" dirty="0" smtClean="0">
              <a:solidFill>
                <a:srgbClr val="4AA0B1"/>
              </a:solidFill>
              <a:cs typeface="Segoe UI" pitchFamily="34" charset="0"/>
            </a:endParaRPr>
          </a:p>
          <a:p>
            <a:pPr fontAlgn="auto">
              <a:lnSpc>
                <a:spcPct val="90000"/>
              </a:lnSpc>
              <a:spcBef>
                <a:spcPts val="0"/>
              </a:spcBef>
              <a:spcAft>
                <a:spcPts val="0"/>
              </a:spcAft>
            </a:pPr>
            <a:r>
              <a:rPr lang="en-AU" sz="2500" b="1" i="1" baseline="30000" dirty="0" smtClean="0">
                <a:solidFill>
                  <a:srgbClr val="4AA0B1"/>
                </a:solidFill>
                <a:cs typeface="Segoe UI" pitchFamily="34" charset="0"/>
              </a:rPr>
              <a:t>a </a:t>
            </a:r>
            <a:r>
              <a:rPr lang="en-AU" sz="2500" i="1" dirty="0" smtClean="0">
                <a:solidFill>
                  <a:srgbClr val="4AA0B1"/>
                </a:solidFill>
                <a:cs typeface="Segoe UI" pitchFamily="34" charset="0"/>
              </a:rPr>
              <a:t>LARUEX</a:t>
            </a:r>
            <a:r>
              <a:rPr lang="en-AU" sz="2500" i="1" dirty="0">
                <a:solidFill>
                  <a:srgbClr val="4AA0B1"/>
                </a:solidFill>
                <a:cs typeface="Segoe UI" pitchFamily="34" charset="0"/>
              </a:rPr>
              <a:t>, Environmental Radioactivity Laboratory, </a:t>
            </a:r>
            <a:r>
              <a:rPr lang="en-AU" sz="2500" i="1" dirty="0" smtClean="0">
                <a:solidFill>
                  <a:srgbClr val="4AA0B1"/>
                </a:solidFill>
                <a:cs typeface="Segoe UI" pitchFamily="34" charset="0"/>
              </a:rPr>
              <a:t>University of Extremadura, </a:t>
            </a:r>
            <a:r>
              <a:rPr lang="en-AU" sz="2500" i="1" dirty="0" err="1" smtClean="0">
                <a:solidFill>
                  <a:srgbClr val="4AA0B1"/>
                </a:solidFill>
                <a:cs typeface="Segoe UI" pitchFamily="34" charset="0"/>
              </a:rPr>
              <a:t>Cáceres</a:t>
            </a:r>
            <a:r>
              <a:rPr lang="en-AU" sz="2500" i="1" dirty="0" smtClean="0">
                <a:solidFill>
                  <a:srgbClr val="4AA0B1"/>
                </a:solidFill>
                <a:cs typeface="Segoe UI" pitchFamily="34" charset="0"/>
              </a:rPr>
              <a:t>, Spain.</a:t>
            </a:r>
            <a:endParaRPr lang="en-AU" sz="2500" i="1" dirty="0">
              <a:solidFill>
                <a:srgbClr val="4AA0B1"/>
              </a:solidFill>
              <a:cs typeface="Segoe UI" pitchFamily="34" charset="0"/>
            </a:endParaRPr>
          </a:p>
          <a:p>
            <a:pPr fontAlgn="auto">
              <a:lnSpc>
                <a:spcPct val="90000"/>
              </a:lnSpc>
              <a:spcBef>
                <a:spcPts val="0"/>
              </a:spcBef>
              <a:spcAft>
                <a:spcPts val="0"/>
              </a:spcAft>
            </a:pPr>
            <a:r>
              <a:rPr lang="en-AU" sz="2500" b="1" i="1" baseline="30000" dirty="0" err="1" smtClean="0">
                <a:solidFill>
                  <a:srgbClr val="4AA0B1"/>
                </a:solidFill>
                <a:cs typeface="Segoe UI" pitchFamily="34" charset="0"/>
              </a:rPr>
              <a:t>b</a:t>
            </a:r>
            <a:r>
              <a:rPr lang="en-AU" sz="2500" i="1" dirty="0" err="1" smtClean="0">
                <a:solidFill>
                  <a:srgbClr val="4AA0B1"/>
                </a:solidFill>
                <a:cs typeface="Segoe UI" pitchFamily="34" charset="0"/>
              </a:rPr>
              <a:t>NERC</a:t>
            </a:r>
            <a:r>
              <a:rPr lang="en-AU" sz="2500" i="1" dirty="0" smtClean="0">
                <a:solidFill>
                  <a:srgbClr val="4AA0B1"/>
                </a:solidFill>
                <a:cs typeface="Segoe UI" pitchFamily="34" charset="0"/>
              </a:rPr>
              <a:t> </a:t>
            </a:r>
            <a:r>
              <a:rPr lang="en-AU" sz="2500" i="1" dirty="0">
                <a:solidFill>
                  <a:srgbClr val="4AA0B1"/>
                </a:solidFill>
                <a:cs typeface="Segoe UI" pitchFamily="34" charset="0"/>
              </a:rPr>
              <a:t>Centre for Ecology &amp; Hydrology, Lancaster Environment Centre</a:t>
            </a:r>
            <a:r>
              <a:rPr lang="en-AU" sz="2500" i="1" dirty="0" smtClean="0">
                <a:solidFill>
                  <a:srgbClr val="4AA0B1"/>
                </a:solidFill>
                <a:cs typeface="Segoe UI" pitchFamily="34" charset="0"/>
              </a:rPr>
              <a:t>,, </a:t>
            </a:r>
            <a:r>
              <a:rPr lang="en-AU" sz="2500" i="1" dirty="0">
                <a:solidFill>
                  <a:srgbClr val="4AA0B1"/>
                </a:solidFill>
                <a:cs typeface="Segoe UI" pitchFamily="34" charset="0"/>
              </a:rPr>
              <a:t>Lancaster LA1 4AP, United </a:t>
            </a:r>
            <a:r>
              <a:rPr lang="en-AU" sz="2500" i="1" dirty="0" smtClean="0">
                <a:solidFill>
                  <a:srgbClr val="4AA0B1"/>
                </a:solidFill>
                <a:cs typeface="Segoe UI" pitchFamily="34" charset="0"/>
              </a:rPr>
              <a:t>Kingdom.</a:t>
            </a:r>
          </a:p>
          <a:p>
            <a:pPr fontAlgn="auto">
              <a:lnSpc>
                <a:spcPct val="90000"/>
              </a:lnSpc>
              <a:spcBef>
                <a:spcPts val="0"/>
              </a:spcBef>
              <a:spcAft>
                <a:spcPts val="0"/>
              </a:spcAft>
            </a:pPr>
            <a:r>
              <a:rPr lang="en-AU" sz="2500" b="1" i="1" dirty="0" smtClean="0">
                <a:solidFill>
                  <a:srgbClr val="4AA0B1"/>
                </a:solidFill>
                <a:cs typeface="Segoe UI" pitchFamily="34" charset="0"/>
              </a:rPr>
              <a:t>fguillen@unex.es</a:t>
            </a:r>
            <a:endParaRPr lang="en-US" sz="4600" dirty="0" smtClean="0">
              <a:solidFill>
                <a:srgbClr val="4AA0B1"/>
              </a:solidFill>
              <a:cs typeface="Segoe UI" pitchFamily="34" charset="0"/>
            </a:endParaRPr>
          </a:p>
        </p:txBody>
      </p:sp>
      <p:grpSp>
        <p:nvGrpSpPr>
          <p:cNvPr id="34" name="33 Grupo"/>
          <p:cNvGrpSpPr/>
          <p:nvPr/>
        </p:nvGrpSpPr>
        <p:grpSpPr>
          <a:xfrm>
            <a:off x="14289362" y="40694626"/>
            <a:ext cx="11771037" cy="2102126"/>
            <a:chOff x="20326400" y="40482746"/>
            <a:chExt cx="11691032" cy="2325779"/>
          </a:xfrm>
        </p:grpSpPr>
        <p:sp>
          <p:nvSpPr>
            <p:cNvPr id="17" name="16 Rectángulo"/>
            <p:cNvSpPr/>
            <p:nvPr/>
          </p:nvSpPr>
          <p:spPr>
            <a:xfrm>
              <a:off x="28066637" y="41887220"/>
              <a:ext cx="3733016" cy="919410"/>
            </a:xfrm>
            <a:prstGeom prst="rect">
              <a:avLst/>
            </a:prstGeom>
          </p:spPr>
          <p:txBody>
            <a:bodyPr wrap="square">
              <a:spAutoFit/>
            </a:bodyPr>
            <a:lstStyle/>
            <a:p>
              <a:pPr algn="r"/>
              <a:r>
                <a:rPr lang="es-ES" sz="2000" b="1" i="0" u="none" strike="noStrike" baseline="0" dirty="0" smtClean="0">
                  <a:solidFill>
                    <a:schemeClr val="accent2"/>
                  </a:solidFill>
                  <a:latin typeface="CenturyGothic-Bold"/>
                </a:rPr>
                <a:t>2</a:t>
              </a:r>
              <a:r>
                <a:rPr lang="es-ES" sz="2000" b="1" i="0" u="none" strike="noStrike" dirty="0" smtClean="0">
                  <a:solidFill>
                    <a:schemeClr val="accent2"/>
                  </a:solidFill>
                  <a:latin typeface="CenturyGothic-Bold"/>
                </a:rPr>
                <a:t> - 5</a:t>
              </a:r>
              <a:r>
                <a:rPr lang="es-ES" sz="2000" b="1" i="0" u="none" strike="noStrike" baseline="0" dirty="0" smtClean="0">
                  <a:solidFill>
                    <a:schemeClr val="accent2"/>
                  </a:solidFill>
                  <a:latin typeface="CenturyGothic-Bold"/>
                </a:rPr>
                <a:t> </a:t>
              </a:r>
              <a:r>
                <a:rPr lang="es-ES" sz="2000" b="1" i="0" u="none" strike="noStrike" baseline="0" dirty="0" err="1" smtClean="0">
                  <a:solidFill>
                    <a:schemeClr val="accent2"/>
                  </a:solidFill>
                  <a:latin typeface="CenturyGothic-Bold"/>
                </a:rPr>
                <a:t>December</a:t>
              </a:r>
              <a:r>
                <a:rPr lang="es-ES" sz="2000" b="1" i="0" u="none" strike="noStrike" baseline="0" dirty="0" smtClean="0">
                  <a:solidFill>
                    <a:schemeClr val="accent2"/>
                  </a:solidFill>
                  <a:latin typeface="CenturyGothic-Bold"/>
                </a:rPr>
                <a:t> 2019</a:t>
              </a:r>
            </a:p>
            <a:p>
              <a:pPr algn="r"/>
              <a:r>
                <a:rPr lang="es-ES" sz="1400" b="1" dirty="0" err="1">
                  <a:solidFill>
                    <a:schemeClr val="accent2"/>
                  </a:solidFill>
                  <a:latin typeface="CenturyGothic-Bold"/>
                </a:rPr>
                <a:t>Lindner</a:t>
              </a:r>
              <a:r>
                <a:rPr lang="es-ES" sz="1400" b="1" dirty="0">
                  <a:solidFill>
                    <a:schemeClr val="accent2"/>
                  </a:solidFill>
                  <a:latin typeface="CenturyGothic-Bold"/>
                </a:rPr>
                <a:t> Hotel </a:t>
              </a:r>
              <a:r>
                <a:rPr lang="es-ES" sz="1400" b="1" dirty="0" err="1">
                  <a:solidFill>
                    <a:schemeClr val="accent2"/>
                  </a:solidFill>
                  <a:latin typeface="CenturyGothic-Bold"/>
                </a:rPr>
                <a:t>Gallery</a:t>
              </a:r>
              <a:r>
                <a:rPr lang="es-ES" sz="1400" b="1" dirty="0">
                  <a:solidFill>
                    <a:schemeClr val="accent2"/>
                  </a:solidFill>
                  <a:latin typeface="CenturyGothic-Bold"/>
                </a:rPr>
                <a:t> Central</a:t>
              </a:r>
              <a:endParaRPr lang="es-ES" sz="1400" b="1" i="0" u="none" strike="noStrike" baseline="0" dirty="0" smtClean="0">
                <a:solidFill>
                  <a:schemeClr val="accent2"/>
                </a:solidFill>
                <a:latin typeface="CenturyGothic-Bold"/>
              </a:endParaRPr>
            </a:p>
            <a:p>
              <a:pPr algn="r"/>
              <a:r>
                <a:rPr lang="es-ES" sz="1400" b="1" dirty="0" smtClean="0">
                  <a:solidFill>
                    <a:schemeClr val="accent2"/>
                  </a:solidFill>
                  <a:latin typeface="CenturyGothic-Bold"/>
                </a:rPr>
                <a:t>Bratislava</a:t>
              </a:r>
              <a:r>
                <a:rPr lang="es-ES" sz="1400" b="1" dirty="0">
                  <a:solidFill>
                    <a:schemeClr val="accent2"/>
                  </a:solidFill>
                  <a:latin typeface="CenturyGothic-Bold"/>
                </a:rPr>
                <a:t>, </a:t>
              </a:r>
              <a:r>
                <a:rPr lang="es-ES" sz="1400" b="1" dirty="0" err="1">
                  <a:solidFill>
                    <a:schemeClr val="accent2"/>
                  </a:solidFill>
                  <a:latin typeface="CenturyGothic-Bold"/>
                </a:rPr>
                <a:t>Slovak</a:t>
              </a:r>
              <a:r>
                <a:rPr lang="es-ES" sz="1400" b="1" dirty="0">
                  <a:solidFill>
                    <a:schemeClr val="accent2"/>
                  </a:solidFill>
                  <a:latin typeface="CenturyGothic-Bold"/>
                </a:rPr>
                <a:t> </a:t>
              </a:r>
              <a:r>
                <a:rPr lang="es-ES" sz="1400" b="1" dirty="0" err="1">
                  <a:solidFill>
                    <a:schemeClr val="accent2"/>
                  </a:solidFill>
                  <a:latin typeface="CenturyGothic-Bold"/>
                </a:rPr>
                <a:t>Republic</a:t>
              </a:r>
              <a:endParaRPr lang="es-ES" sz="1400" dirty="0">
                <a:solidFill>
                  <a:schemeClr val="accent2"/>
                </a:solidFill>
              </a:endParaRPr>
            </a:p>
          </p:txBody>
        </p:sp>
        <p:pic>
          <p:nvPicPr>
            <p:cNvPr id="1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26400" y="40482746"/>
              <a:ext cx="3816424" cy="23257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24024544" y="40706399"/>
              <a:ext cx="7992888" cy="1328036"/>
            </a:xfrm>
            <a:prstGeom prst="rect">
              <a:avLst/>
            </a:prstGeom>
          </p:spPr>
          <p:txBody>
            <a:bodyPr wrap="square">
              <a:spAutoFit/>
            </a:bodyPr>
            <a:lstStyle/>
            <a:p>
              <a:pPr algn="r"/>
              <a:r>
                <a:rPr lang="en-GB" sz="2400" b="1" dirty="0">
                  <a:solidFill>
                    <a:schemeClr val="accent2"/>
                  </a:solidFill>
                  <a:latin typeface="CenturyGothic-Bold"/>
                </a:rPr>
                <a:t>CONFIDENCE Dissemination </a:t>
              </a:r>
              <a:r>
                <a:rPr lang="en-GB" sz="2400" b="1" dirty="0" smtClean="0">
                  <a:solidFill>
                    <a:schemeClr val="accent2"/>
                  </a:solidFill>
                  <a:latin typeface="CenturyGothic-Bold"/>
                </a:rPr>
                <a:t>Workshop</a:t>
              </a:r>
            </a:p>
            <a:p>
              <a:pPr algn="r"/>
              <a:r>
                <a:rPr lang="en-GB" sz="2400" b="1" dirty="0" smtClean="0">
                  <a:solidFill>
                    <a:schemeClr val="accent2"/>
                  </a:solidFill>
                  <a:latin typeface="CenturyGothic-Bold"/>
                </a:rPr>
                <a:t>“</a:t>
              </a:r>
              <a:r>
                <a:rPr lang="en-US" sz="2400" b="1" dirty="0">
                  <a:solidFill>
                    <a:schemeClr val="accent2"/>
                  </a:solidFill>
                  <a:latin typeface="CenturyGothic-Bold"/>
                </a:rPr>
                <a:t>Coping with uncertainties for improved modelling </a:t>
              </a:r>
              <a:r>
                <a:rPr lang="en-US" sz="2400" b="1" dirty="0" smtClean="0">
                  <a:solidFill>
                    <a:schemeClr val="accent2"/>
                  </a:solidFill>
                  <a:latin typeface="CenturyGothic-Bold"/>
                </a:rPr>
                <a:t>and </a:t>
              </a:r>
              <a:r>
                <a:rPr lang="en-US" sz="2400" b="1" dirty="0">
                  <a:solidFill>
                    <a:schemeClr val="accent2"/>
                  </a:solidFill>
                  <a:latin typeface="CenturyGothic-Bold"/>
                </a:rPr>
                <a:t>decision making in nuclear </a:t>
              </a:r>
              <a:r>
                <a:rPr lang="en-US" sz="2400" b="1" dirty="0" smtClean="0">
                  <a:solidFill>
                    <a:schemeClr val="accent2"/>
                  </a:solidFill>
                  <a:latin typeface="CenturyGothic-Bold"/>
                </a:rPr>
                <a:t>emergencies</a:t>
              </a:r>
              <a:r>
                <a:rPr lang="en-GB" sz="2400" b="1" i="0" u="none" strike="noStrike" baseline="0" dirty="0" smtClean="0">
                  <a:solidFill>
                    <a:schemeClr val="accent2"/>
                  </a:solidFill>
                  <a:latin typeface="CenturyGothic-Bold"/>
                </a:rPr>
                <a:t>”</a:t>
              </a:r>
              <a:endParaRPr lang="en-GB" sz="2400" dirty="0">
                <a:solidFill>
                  <a:schemeClr val="accent2"/>
                </a:solidFill>
              </a:endParaRPr>
            </a:p>
          </p:txBody>
        </p:sp>
      </p:grpSp>
      <p:sp>
        <p:nvSpPr>
          <p:cNvPr id="6" name="5 Rectángulo"/>
          <p:cNvSpPr/>
          <p:nvPr/>
        </p:nvSpPr>
        <p:spPr>
          <a:xfrm>
            <a:off x="0" y="4785360"/>
            <a:ext cx="30279975" cy="243840"/>
          </a:xfrm>
          <a:prstGeom prst="rect">
            <a:avLst/>
          </a:prstGeom>
          <a:gradFill>
            <a:gsLst>
              <a:gs pos="0">
                <a:srgbClr val="B8DBE2"/>
              </a:gs>
              <a:gs pos="50000">
                <a:srgbClr val="9ECDD6"/>
              </a:gs>
              <a:gs pos="100000">
                <a:srgbClr val="4AA0B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4AA0B1"/>
              </a:solidFill>
            </a:endParaRPr>
          </a:p>
        </p:txBody>
      </p:sp>
      <p:sp>
        <p:nvSpPr>
          <p:cNvPr id="37" name="Rectangle 490"/>
          <p:cNvSpPr/>
          <p:nvPr/>
        </p:nvSpPr>
        <p:spPr bwMode="auto">
          <a:xfrm>
            <a:off x="1258888" y="5922963"/>
            <a:ext cx="27720925" cy="4606195"/>
          </a:xfrm>
          <a:prstGeom prst="rect">
            <a:avLst/>
          </a:prstGeom>
          <a:solidFill>
            <a:schemeClr val="bg1"/>
          </a:solidFill>
          <a:ln w="76200" cap="flat" cmpd="sng" algn="ctr">
            <a:solidFill>
              <a:srgbClr val="4AA0B1"/>
            </a:solidFill>
            <a:prstDash val="solid"/>
            <a:round/>
            <a:headEnd type="none" w="med" len="med"/>
            <a:tailEnd type="none" w="med" len="med"/>
          </a:ln>
          <a:effectLst>
            <a:outerShdw blurRad="63500" dist="635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38" name="Text Box 12"/>
          <p:cNvSpPr txBox="1">
            <a:spLocks noChangeArrowheads="1"/>
          </p:cNvSpPr>
          <p:nvPr/>
        </p:nvSpPr>
        <p:spPr bwMode="auto">
          <a:xfrm>
            <a:off x="1554480" y="5979510"/>
            <a:ext cx="27249120"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Introduction &amp; Objectives</a:t>
            </a:r>
            <a:endParaRPr lang="en-AU" sz="4000" b="1" dirty="0">
              <a:solidFill>
                <a:srgbClr val="4AA0B1"/>
              </a:solidFill>
              <a:latin typeface="+mj-lt"/>
              <a:cs typeface="Segoe UI" pitchFamily="34" charset="0"/>
            </a:endParaRPr>
          </a:p>
        </p:txBody>
      </p:sp>
      <p:sp>
        <p:nvSpPr>
          <p:cNvPr id="41" name="Rectangle 498"/>
          <p:cNvSpPr/>
          <p:nvPr/>
        </p:nvSpPr>
        <p:spPr bwMode="auto">
          <a:xfrm>
            <a:off x="1308100" y="10744485"/>
            <a:ext cx="27720925" cy="841319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2" name="Text Box 12"/>
          <p:cNvSpPr txBox="1">
            <a:spLocks noChangeArrowheads="1"/>
          </p:cNvSpPr>
          <p:nvPr/>
        </p:nvSpPr>
        <p:spPr bwMode="auto">
          <a:xfrm>
            <a:off x="1554479" y="10783050"/>
            <a:ext cx="8385175"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a:solidFill>
                  <a:srgbClr val="4AA0B1"/>
                </a:solidFill>
                <a:latin typeface="+mj-lt"/>
                <a:cs typeface="Segoe UI" pitchFamily="34" charset="0"/>
              </a:rPr>
              <a:t>Materials and </a:t>
            </a:r>
            <a:r>
              <a:rPr lang="en-AU" sz="4000" b="1" dirty="0" smtClean="0">
                <a:solidFill>
                  <a:srgbClr val="4AA0B1"/>
                </a:solidFill>
                <a:latin typeface="+mj-lt"/>
                <a:cs typeface="Segoe UI" pitchFamily="34" charset="0"/>
              </a:rPr>
              <a:t>methods</a:t>
            </a:r>
            <a:endParaRPr lang="en-US" sz="3000" dirty="0">
              <a:solidFill>
                <a:srgbClr val="4AA0B1"/>
              </a:solidFill>
              <a:latin typeface="+mj-lt"/>
              <a:cs typeface="Segoe UI" pitchFamily="34" charset="0"/>
            </a:endParaRPr>
          </a:p>
        </p:txBody>
      </p:sp>
      <p:sp>
        <p:nvSpPr>
          <p:cNvPr id="43" name="Rectangle 500"/>
          <p:cNvSpPr/>
          <p:nvPr/>
        </p:nvSpPr>
        <p:spPr bwMode="auto">
          <a:xfrm>
            <a:off x="1259974" y="19411568"/>
            <a:ext cx="27681237" cy="13916454"/>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6" name="Rectangle 504"/>
          <p:cNvSpPr/>
          <p:nvPr/>
        </p:nvSpPr>
        <p:spPr bwMode="auto">
          <a:xfrm>
            <a:off x="1258888" y="33520361"/>
            <a:ext cx="27720925" cy="4299980"/>
          </a:xfrm>
          <a:prstGeom prst="rect">
            <a:avLst/>
          </a:prstGeom>
          <a:solidFill>
            <a:schemeClr val="bg1"/>
          </a:solidFill>
          <a:ln w="76200" cap="flat" cmpd="sng" algn="ctr">
            <a:solidFill>
              <a:srgbClr val="4AA0B1"/>
            </a:solidFill>
            <a:prstDash val="solid"/>
            <a:round/>
            <a:headEnd type="none" w="med" len="med"/>
            <a:tailEnd type="none" w="med" len="med"/>
          </a:ln>
          <a:effectLst>
            <a:outerShdw blurRad="50800" dist="38100" dir="2700000" algn="tl" rotWithShape="0">
              <a:prstClr val="black">
                <a:alpha val="40000"/>
              </a:prstClr>
            </a:outerShdw>
          </a:effectLst>
        </p:spPr>
        <p:txBody>
          <a:bodyPr wrap="none" anchor="ctr"/>
          <a:lstStyle/>
          <a:p>
            <a:pPr defTabSz="4175125">
              <a:defRPr/>
            </a:pPr>
            <a:endParaRPr lang="nl-BE">
              <a:latin typeface="Segoe UI" pitchFamily="34" charset="0"/>
              <a:ea typeface="Segoe UI" pitchFamily="34" charset="0"/>
              <a:cs typeface="Segoe UI" pitchFamily="34" charset="0"/>
            </a:endParaRPr>
          </a:p>
        </p:txBody>
      </p:sp>
      <p:sp>
        <p:nvSpPr>
          <p:cNvPr id="47" name="Text Box 12"/>
          <p:cNvSpPr txBox="1">
            <a:spLocks noChangeArrowheads="1"/>
          </p:cNvSpPr>
          <p:nvPr/>
        </p:nvSpPr>
        <p:spPr bwMode="auto">
          <a:xfrm>
            <a:off x="1533183" y="33636331"/>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Conclusion</a:t>
            </a:r>
            <a:endParaRPr lang="en-US" sz="3000" dirty="0">
              <a:solidFill>
                <a:srgbClr val="4AA0B1"/>
              </a:solidFill>
              <a:latin typeface="+mj-lt"/>
              <a:cs typeface="Segoe UI" panose="020B0502040204020203" pitchFamily="34" charset="0"/>
            </a:endParaRPr>
          </a:p>
        </p:txBody>
      </p:sp>
      <p:sp>
        <p:nvSpPr>
          <p:cNvPr id="54" name="Text Box 12"/>
          <p:cNvSpPr txBox="1">
            <a:spLocks noChangeArrowheads="1"/>
          </p:cNvSpPr>
          <p:nvPr/>
        </p:nvSpPr>
        <p:spPr bwMode="auto">
          <a:xfrm>
            <a:off x="1533183" y="19480282"/>
            <a:ext cx="26563638"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l" eaLnBrk="1" hangingPunct="1"/>
            <a:r>
              <a:rPr lang="en-AU" sz="4000" b="1" dirty="0" smtClean="0">
                <a:solidFill>
                  <a:srgbClr val="4AA0B1"/>
                </a:solidFill>
                <a:latin typeface="+mj-lt"/>
                <a:cs typeface="Segoe UI" pitchFamily="34" charset="0"/>
              </a:rPr>
              <a:t>Results &amp; Discussion</a:t>
            </a:r>
          </a:p>
        </p:txBody>
      </p:sp>
      <p:sp>
        <p:nvSpPr>
          <p:cNvPr id="62" name="Text Box 12"/>
          <p:cNvSpPr txBox="1">
            <a:spLocks noChangeArrowheads="1"/>
          </p:cNvSpPr>
          <p:nvPr/>
        </p:nvSpPr>
        <p:spPr bwMode="auto">
          <a:xfrm>
            <a:off x="1567314" y="6644055"/>
            <a:ext cx="27249120" cy="4226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Arial" panose="020B0604020202020204" pitchFamily="34" charset="0"/>
                <a:cs typeface="Arial" panose="020B0604020202020204" pitchFamily="34" charset="0"/>
              </a:rPr>
              <a:t>The consumption of food contaminated by radionuclides following </a:t>
            </a:r>
            <a:r>
              <a:rPr lang="en-US" sz="3000" dirty="0" err="1">
                <a:latin typeface="Arial" panose="020B0604020202020204" pitchFamily="34" charset="0"/>
                <a:cs typeface="Arial" panose="020B0604020202020204" pitchFamily="34" charset="0"/>
              </a:rPr>
              <a:t>authorised</a:t>
            </a:r>
            <a:r>
              <a:rPr lang="en-US" sz="3000" dirty="0">
                <a:latin typeface="Arial" panose="020B0604020202020204" pitchFamily="34" charset="0"/>
                <a:cs typeface="Arial" panose="020B0604020202020204" pitchFamily="34" charset="0"/>
              </a:rPr>
              <a:t> release or accident is generally the major contributor to the internal exposure of humans. Therefore, the quantification of radionuclide transfer processes are essential for adequate radiological protection of the population. Transfer parameters are key inputs for the development of radiological models and decision support systems, which are used to predict ingestion doses after an accident involving radioactive material. </a:t>
            </a:r>
          </a:p>
          <a:p>
            <a:pPr algn="just" eaLnBrk="1" hangingPunct="1"/>
            <a:r>
              <a:rPr lang="en-US" sz="3000" dirty="0">
                <a:latin typeface="Arial" panose="020B0604020202020204" pitchFamily="34" charset="0"/>
                <a:cs typeface="Arial" panose="020B0604020202020204" pitchFamily="34" charset="0"/>
              </a:rPr>
              <a:t>There are many data in the literature on human food chain transfer parameters (e.g. IAEA TRS 472); however, such compilations show a geographical bias as most of the collated data are from temperate climates with few data originating from Mediterranean ecosystems. The objective of this study was the determination of transfer parameters for foodstuffs collected in Spain, as an example of Mediterranean climate country, for the radionuclides </a:t>
            </a:r>
            <a:r>
              <a:rPr lang="en-US" sz="3000" baseline="30000" dirty="0">
                <a:latin typeface="Arial" panose="020B0604020202020204" pitchFamily="34" charset="0"/>
                <a:cs typeface="Arial" panose="020B0604020202020204" pitchFamily="34" charset="0"/>
              </a:rPr>
              <a:t>137</a:t>
            </a:r>
            <a:r>
              <a:rPr lang="en-US" sz="3000" dirty="0">
                <a:latin typeface="Arial" panose="020B0604020202020204" pitchFamily="34" charset="0"/>
                <a:cs typeface="Arial" panose="020B0604020202020204" pitchFamily="34" charset="0"/>
              </a:rPr>
              <a:t>Cs, </a:t>
            </a:r>
            <a:r>
              <a:rPr lang="en-US" sz="3000" baseline="30000" dirty="0">
                <a:latin typeface="Arial" panose="020B0604020202020204" pitchFamily="34" charset="0"/>
                <a:cs typeface="Arial" panose="020B0604020202020204" pitchFamily="34" charset="0"/>
              </a:rPr>
              <a:t>226,228</a:t>
            </a:r>
            <a:r>
              <a:rPr lang="en-US" sz="3000" dirty="0">
                <a:latin typeface="Arial" panose="020B0604020202020204" pitchFamily="34" charset="0"/>
                <a:cs typeface="Arial" panose="020B0604020202020204" pitchFamily="34" charset="0"/>
              </a:rPr>
              <a:t>Ra and </a:t>
            </a:r>
            <a:r>
              <a:rPr lang="en-US" sz="3000" baseline="30000" dirty="0">
                <a:latin typeface="Arial" panose="020B0604020202020204" pitchFamily="34" charset="0"/>
                <a:cs typeface="Arial" panose="020B0604020202020204" pitchFamily="34" charset="0"/>
              </a:rPr>
              <a:t>40</a:t>
            </a:r>
            <a:r>
              <a:rPr lang="en-US" sz="3000" dirty="0">
                <a:latin typeface="Arial" panose="020B0604020202020204" pitchFamily="34" charset="0"/>
                <a:cs typeface="Arial" panose="020B0604020202020204" pitchFamily="34" charset="0"/>
              </a:rPr>
              <a:t>K </a:t>
            </a:r>
            <a:r>
              <a:rPr lang="en-US" sz="3000" dirty="0" smtClean="0">
                <a:latin typeface="Arial" panose="020B0604020202020204" pitchFamily="34" charset="0"/>
                <a:cs typeface="Arial" panose="020B0604020202020204" pitchFamily="34" charset="0"/>
              </a:rPr>
              <a:t>and </a:t>
            </a:r>
            <a:r>
              <a:rPr lang="en-US" sz="3000" dirty="0">
                <a:latin typeface="Arial" panose="020B0604020202020204" pitchFamily="34" charset="0"/>
                <a:cs typeface="Arial" panose="020B0604020202020204" pitchFamily="34" charset="0"/>
              </a:rPr>
              <a:t>stable elements Cs, </a:t>
            </a:r>
            <a:r>
              <a:rPr lang="en-US" sz="3000" dirty="0" err="1">
                <a:latin typeface="Arial" panose="020B0604020202020204" pitchFamily="34" charset="0"/>
                <a:cs typeface="Arial" panose="020B0604020202020204" pitchFamily="34" charset="0"/>
              </a:rPr>
              <a:t>Sr</a:t>
            </a:r>
            <a:r>
              <a:rPr lang="en-US" sz="3000" dirty="0">
                <a:latin typeface="Arial" panose="020B0604020202020204" pitchFamily="34" charset="0"/>
                <a:cs typeface="Arial" panose="020B0604020202020204" pitchFamily="34" charset="0"/>
              </a:rPr>
              <a:t>, K, Na, Ca, Mg, P, </a:t>
            </a:r>
            <a:r>
              <a:rPr lang="en-US" sz="3000" dirty="0" err="1">
                <a:latin typeface="Arial" panose="020B0604020202020204" pitchFamily="34" charset="0"/>
                <a:cs typeface="Arial" panose="020B0604020202020204" pitchFamily="34" charset="0"/>
              </a:rPr>
              <a:t>Pb</a:t>
            </a:r>
            <a:r>
              <a:rPr lang="en-US" sz="3000" dirty="0">
                <a:latin typeface="Arial" panose="020B0604020202020204" pitchFamily="34" charset="0"/>
                <a:cs typeface="Arial" panose="020B0604020202020204" pitchFamily="34" charset="0"/>
              </a:rPr>
              <a:t>, U and Th. </a:t>
            </a:r>
          </a:p>
          <a:p>
            <a:pPr algn="just" eaLnBrk="1" hangingPunct="1"/>
            <a:r>
              <a:rPr lang="en-US" sz="3000" dirty="0" smtClean="0">
                <a:latin typeface="Arial" panose="020B0604020202020204" pitchFamily="34" charset="0"/>
                <a:cs typeface="Arial" panose="020B0604020202020204" pitchFamily="34" charset="0"/>
              </a:rPr>
              <a:t> </a:t>
            </a:r>
            <a:endParaRPr lang="en-AU" sz="3000" dirty="0">
              <a:latin typeface="Arial" panose="020B0604020202020204" pitchFamily="34" charset="0"/>
              <a:cs typeface="Arial" panose="020B0604020202020204" pitchFamily="34" charset="0"/>
            </a:endParaRPr>
          </a:p>
        </p:txBody>
      </p:sp>
      <p:sp>
        <p:nvSpPr>
          <p:cNvPr id="64" name="Text Box 12"/>
          <p:cNvSpPr txBox="1">
            <a:spLocks noChangeArrowheads="1"/>
          </p:cNvSpPr>
          <p:nvPr/>
        </p:nvSpPr>
        <p:spPr bwMode="auto">
          <a:xfrm>
            <a:off x="1554479" y="11723964"/>
            <a:ext cx="16151579" cy="6534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smtClean="0">
                <a:cs typeface="Segoe UI" pitchFamily="34" charset="0"/>
              </a:rPr>
              <a:t>Foodstuffs </a:t>
            </a:r>
            <a:r>
              <a:rPr lang="en-US" sz="3000" dirty="0">
                <a:cs typeface="Segoe UI" pitchFamily="34" charset="0"/>
              </a:rPr>
              <a:t>were collected from some of the main agricultural production regions in Spain (as defined by the Spanish Ministry of Agriculture) and from within a </a:t>
            </a:r>
            <a:r>
              <a:rPr lang="en-US" sz="3000" dirty="0" err="1">
                <a:cs typeface="Segoe UI" pitchFamily="34" charset="0"/>
              </a:rPr>
              <a:t>dehesa</a:t>
            </a:r>
            <a:r>
              <a:rPr lang="en-US" sz="3000" dirty="0">
                <a:cs typeface="Segoe UI" pitchFamily="34" charset="0"/>
              </a:rPr>
              <a:t> (a typical Mediterranean semi-natural grassland used for the production of ranging animals and crops) managed by the regional government in Extremadura. </a:t>
            </a:r>
          </a:p>
          <a:p>
            <a:pPr algn="just" eaLnBrk="1" hangingPunct="1"/>
            <a:r>
              <a:rPr lang="en-US" sz="3000" dirty="0">
                <a:cs typeface="Segoe UI" pitchFamily="34" charset="0"/>
              </a:rPr>
              <a:t>Typical foodstuffs and products obtained from Mediterranean ecosystems, such as olives, olive oil, grapes and wine were sampled along with cereals (wheat, triticale (a wheat-rye cross), oats and barley); lamb, beef and Iberian pork (meat, bone, liver and kidney); sheep and goat milk and cheese and cow milk, cheese, yogurt and kefir. Animal feedstuffs were also sampled together with soil (0-10 cm) and wild grass.</a:t>
            </a:r>
          </a:p>
          <a:p>
            <a:pPr algn="just" eaLnBrk="1" hangingPunct="1"/>
            <a:r>
              <a:rPr lang="en-US" sz="3000" dirty="0">
                <a:cs typeface="Segoe UI" pitchFamily="34" charset="0"/>
              </a:rPr>
              <a:t>Cereals, leaves, branches, wild grass, animal feed and bone samples were oven-dried until a constant mass was obtained. Grapes, wine, olives, dairy products, meat, liver and kidney samples were freeze-dried at -80 ºC and olive oil was </a:t>
            </a:r>
            <a:r>
              <a:rPr lang="en-US" sz="3000" dirty="0" err="1">
                <a:cs typeface="Segoe UI" pitchFamily="34" charset="0"/>
              </a:rPr>
              <a:t>analysed</a:t>
            </a:r>
            <a:r>
              <a:rPr lang="en-US" sz="3000" dirty="0">
                <a:cs typeface="Segoe UI" pitchFamily="34" charset="0"/>
              </a:rPr>
              <a:t> without any prior preparation. Soil samples were sieved, homogenized and oven dried.</a:t>
            </a:r>
          </a:p>
          <a:p>
            <a:pPr algn="just" eaLnBrk="1" hangingPunct="1"/>
            <a:endParaRPr lang="en-AU" sz="3000" dirty="0">
              <a:latin typeface="+mn-lt"/>
              <a:cs typeface="Segoe UI" pitchFamily="34" charset="0"/>
            </a:endParaRPr>
          </a:p>
        </p:txBody>
      </p:sp>
      <p:sp>
        <p:nvSpPr>
          <p:cNvPr id="66" name="Text Box 12"/>
          <p:cNvSpPr txBox="1">
            <a:spLocks noChangeArrowheads="1"/>
          </p:cNvSpPr>
          <p:nvPr/>
        </p:nvSpPr>
        <p:spPr bwMode="auto">
          <a:xfrm>
            <a:off x="1591377" y="31349876"/>
            <a:ext cx="27249120" cy="5331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a:latin typeface="Arial" panose="020B0604020202020204" pitchFamily="34" charset="0"/>
                <a:cs typeface="Arial" panose="020B0604020202020204" pitchFamily="34" charset="0"/>
              </a:rPr>
              <a:t>The mean </a:t>
            </a:r>
            <a:r>
              <a:rPr lang="en-US" sz="3000" dirty="0" err="1">
                <a:latin typeface="Arial" panose="020B0604020202020204" pitchFamily="34" charset="0"/>
                <a:cs typeface="Arial" panose="020B0604020202020204" pitchFamily="34" charset="0"/>
              </a:rPr>
              <a:t>Fv</a:t>
            </a:r>
            <a:r>
              <a:rPr lang="en-US" sz="3000" dirty="0">
                <a:latin typeface="Arial" panose="020B0604020202020204" pitchFamily="34" charset="0"/>
                <a:cs typeface="Arial" panose="020B0604020202020204" pitchFamily="34" charset="0"/>
              </a:rPr>
              <a:t> values for Mediterranean samples decreased in the order:</a:t>
            </a:r>
            <a:endParaRPr lang="en-AU" sz="3000" dirty="0">
              <a:latin typeface="Arial" panose="020B0604020202020204" pitchFamily="34" charset="0"/>
              <a:cs typeface="Arial" panose="020B0604020202020204" pitchFamily="34" charset="0"/>
            </a:endParaRPr>
          </a:p>
        </p:txBody>
      </p:sp>
      <p:sp>
        <p:nvSpPr>
          <p:cNvPr id="67" name="Text Box 12"/>
          <p:cNvSpPr txBox="1">
            <a:spLocks noChangeArrowheads="1"/>
          </p:cNvSpPr>
          <p:nvPr/>
        </p:nvSpPr>
        <p:spPr bwMode="auto">
          <a:xfrm>
            <a:off x="1476032" y="34328683"/>
            <a:ext cx="27249120" cy="3764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smtClean="0">
                <a:latin typeface="+mn-lt"/>
                <a:cs typeface="Segoe UI" pitchFamily="34" charset="0"/>
              </a:rPr>
              <a:t>This study has substantially increased number of transfer parameters for foodstuffs (including those food products which are regionally important) from Mediterranean ecosystems (124 values for plant products and 196 values for animal products). Whilst currently we have not seen a difference between transfer parameters for Mediterranean and temperate systems , sample numbers are low for most element/product combinations. Therefore, there remains a need to improve data to model the potential transfer of radionuclides in Mediterranean production systems, most especially with regard to regionally important foodstuffs. </a:t>
            </a:r>
          </a:p>
          <a:p>
            <a:pPr algn="just" eaLnBrk="1" hangingPunct="1"/>
            <a:r>
              <a:rPr lang="en-US" sz="3000" dirty="0" smtClean="0">
                <a:latin typeface="+mn-lt"/>
                <a:cs typeface="Segoe UI" pitchFamily="34" charset="0"/>
              </a:rPr>
              <a:t>All data associated with this study had been published (as CONFIDENCE Deliverable D9.14): Guillen, J., Gómez Polo, F.M., </a:t>
            </a:r>
            <a:r>
              <a:rPr lang="en-US" sz="3000" dirty="0" err="1" smtClean="0">
                <a:latin typeface="+mn-lt"/>
                <a:cs typeface="Segoe UI" pitchFamily="34" charset="0"/>
              </a:rPr>
              <a:t>Baeza</a:t>
            </a:r>
            <a:r>
              <a:rPr lang="en-US" sz="3000" dirty="0" smtClean="0">
                <a:latin typeface="+mn-lt"/>
                <a:cs typeface="Segoe UI" pitchFamily="34" charset="0"/>
              </a:rPr>
              <a:t>, A., </a:t>
            </a:r>
            <a:r>
              <a:rPr lang="en-US" sz="3000" dirty="0" err="1" smtClean="0">
                <a:latin typeface="+mn-lt"/>
                <a:cs typeface="Segoe UI" pitchFamily="34" charset="0"/>
              </a:rPr>
              <a:t>Ontalba</a:t>
            </a:r>
            <a:r>
              <a:rPr lang="en-US" sz="3000" dirty="0" smtClean="0">
                <a:latin typeface="+mn-lt"/>
                <a:cs typeface="Segoe UI" pitchFamily="34" charset="0"/>
              </a:rPr>
              <a:t>, M.A. (2019). Transfer parameters for radionuclides and radiologically significant stable elements to foodstuffs in Spain. NERC Environmental Information Data Centre. https://doi.org/10.5285/48d5395e-e9fb-45ed-b69f-1ea0d2d36be6. An associated  journal publication is currently in preparation. </a:t>
            </a:r>
          </a:p>
          <a:p>
            <a:pPr algn="just" eaLnBrk="1" hangingPunct="1"/>
            <a:endParaRPr lang="en-US" sz="3000" dirty="0">
              <a:latin typeface="+mn-lt"/>
              <a:cs typeface="Segoe UI" pitchFamily="34" charset="0"/>
            </a:endParaRPr>
          </a:p>
        </p:txBody>
      </p:sp>
      <p:pic>
        <p:nvPicPr>
          <p:cNvPr id="32" name="Imagen 4"/>
          <p:cNvPicPr/>
          <p:nvPr/>
        </p:nvPicPr>
        <p:blipFill>
          <a:blip r:embed="rId6">
            <a:extLst>
              <a:ext uri="{28A0092B-C50C-407E-A947-70E740481C1C}">
                <a14:useLocalDpi xmlns:a14="http://schemas.microsoft.com/office/drawing/2010/main" val="0"/>
              </a:ext>
            </a:extLst>
          </a:blip>
          <a:srcRect/>
          <a:stretch>
            <a:fillRect/>
          </a:stretch>
        </p:blipFill>
        <p:spPr bwMode="auto">
          <a:xfrm>
            <a:off x="22342647" y="458953"/>
            <a:ext cx="6311306" cy="2246669"/>
          </a:xfrm>
          <a:prstGeom prst="rect">
            <a:avLst/>
          </a:prstGeom>
          <a:noFill/>
        </p:spPr>
      </p:pic>
      <p:pic>
        <p:nvPicPr>
          <p:cNvPr id="35" name="Grafik 2"/>
          <p:cNvPicPr/>
          <p:nvPr/>
        </p:nvPicPr>
        <p:blipFill>
          <a:blip r:embed="rId7">
            <a:extLst>
              <a:ext uri="{28A0092B-C50C-407E-A947-70E740481C1C}">
                <a14:useLocalDpi xmlns:a14="http://schemas.microsoft.com/office/drawing/2010/main" val="0"/>
              </a:ext>
            </a:extLst>
          </a:blip>
          <a:stretch>
            <a:fillRect/>
          </a:stretch>
        </p:blipFill>
        <p:spPr>
          <a:xfrm>
            <a:off x="22343069" y="2819118"/>
            <a:ext cx="5591822" cy="1675956"/>
          </a:xfrm>
          <a:prstGeom prst="rect">
            <a:avLst/>
          </a:prstGeom>
        </p:spPr>
      </p:pic>
      <p:sp>
        <p:nvSpPr>
          <p:cNvPr id="2" name="BlokTextu 1"/>
          <p:cNvSpPr txBox="1"/>
          <p:nvPr/>
        </p:nvSpPr>
        <p:spPr>
          <a:xfrm>
            <a:off x="27934891" y="3025935"/>
            <a:ext cx="2240729" cy="1200329"/>
          </a:xfrm>
          <a:prstGeom prst="rect">
            <a:avLst/>
          </a:prstGeom>
          <a:noFill/>
        </p:spPr>
        <p:txBody>
          <a:bodyPr wrap="square" rtlCol="0">
            <a:spAutoFit/>
          </a:bodyPr>
          <a:lstStyle/>
          <a:p>
            <a:r>
              <a:rPr lang="en-US" b="1" dirty="0" smtClean="0">
                <a:solidFill>
                  <a:schemeClr val="accent2"/>
                </a:solidFill>
                <a:latin typeface="Arial Narrow" panose="020B0606020202030204" pitchFamily="34" charset="0"/>
                <a:cs typeface="Aharoni" panose="02010803020104030203" pitchFamily="2" charset="-79"/>
              </a:rPr>
              <a:t>Wp3</a:t>
            </a:r>
            <a:endParaRPr lang="sk-SK" b="1" dirty="0">
              <a:solidFill>
                <a:schemeClr val="accent2"/>
              </a:solidFill>
              <a:latin typeface="Arial Narrow" panose="020B0606020202030204" pitchFamily="34" charset="0"/>
              <a:cs typeface="Aharoni" panose="02010803020104030203" pitchFamily="2" charset="-79"/>
            </a:endParaRPr>
          </a:p>
        </p:txBody>
      </p:sp>
      <p:pic>
        <p:nvPicPr>
          <p:cNvPr id="36" name="Picture 2" descr="LOGO2"/>
          <p:cNvPicPr>
            <a:picLocks noChangeAspect="1" noChangeArrowheads="1"/>
          </p:cNvPicPr>
          <p:nvPr/>
        </p:nvPicPr>
        <p:blipFill>
          <a:blip r:embed="rId8" cstate="print"/>
          <a:srcRect/>
          <a:stretch>
            <a:fillRect/>
          </a:stretch>
        </p:blipFill>
        <p:spPr bwMode="auto">
          <a:xfrm>
            <a:off x="2586544" y="1228159"/>
            <a:ext cx="2816460" cy="2546080"/>
          </a:xfrm>
          <a:prstGeom prst="rect">
            <a:avLst/>
          </a:prstGeom>
          <a:noFill/>
          <a:ln w="9525">
            <a:noFill/>
            <a:miter lim="800000"/>
            <a:headEnd/>
            <a:tailEnd/>
          </a:ln>
        </p:spPr>
      </p:pic>
      <p:pic>
        <p:nvPicPr>
          <p:cNvPr id="48" name="Imagen 4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19849" y="1378629"/>
            <a:ext cx="1669261" cy="2538831"/>
          </a:xfrm>
          <a:prstGeom prst="rect">
            <a:avLst/>
          </a:prstGeom>
        </p:spPr>
      </p:pic>
      <p:pic>
        <p:nvPicPr>
          <p:cNvPr id="49" name="Imagen 4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7765816" y="10838797"/>
            <a:ext cx="11074681" cy="6447047"/>
          </a:xfrm>
          <a:prstGeom prst="rect">
            <a:avLst/>
          </a:prstGeom>
        </p:spPr>
      </p:pic>
      <p:grpSp>
        <p:nvGrpSpPr>
          <p:cNvPr id="50" name="Grupo 49"/>
          <p:cNvGrpSpPr/>
          <p:nvPr/>
        </p:nvGrpSpPr>
        <p:grpSpPr>
          <a:xfrm>
            <a:off x="1691640" y="25150941"/>
            <a:ext cx="7023989" cy="5753078"/>
            <a:chOff x="521463" y="17467512"/>
            <a:chExt cx="10058400" cy="8238447"/>
          </a:xfrm>
        </p:grpSpPr>
        <p:pic>
          <p:nvPicPr>
            <p:cNvPr id="51" name="Imagen 5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21463" y="17467512"/>
              <a:ext cx="10058400" cy="7711439"/>
            </a:xfrm>
            <a:prstGeom prst="rect">
              <a:avLst/>
            </a:prstGeom>
          </p:spPr>
        </p:pic>
        <p:sp>
          <p:nvSpPr>
            <p:cNvPr id="52" name="CuadroTexto 51"/>
            <p:cNvSpPr txBox="1"/>
            <p:nvPr/>
          </p:nvSpPr>
          <p:spPr>
            <a:xfrm>
              <a:off x="2903791" y="24604114"/>
              <a:ext cx="6188323" cy="1101845"/>
            </a:xfrm>
            <a:prstGeom prst="rect">
              <a:avLst/>
            </a:prstGeom>
            <a:noFill/>
          </p:spPr>
          <p:txBody>
            <a:bodyPr wrap="square" rtlCol="0">
              <a:spAutoFit/>
            </a:bodyPr>
            <a:lstStyle/>
            <a:p>
              <a:r>
                <a:rPr lang="es-ES" sz="4400" dirty="0" smtClean="0"/>
                <a:t>Cereal </a:t>
              </a:r>
              <a:r>
                <a:rPr lang="es-ES" sz="4400" dirty="0" err="1" smtClean="0"/>
                <a:t>Grain</a:t>
              </a:r>
              <a:endParaRPr lang="es-ES" sz="4400" dirty="0"/>
            </a:p>
          </p:txBody>
        </p:sp>
      </p:grpSp>
      <p:grpSp>
        <p:nvGrpSpPr>
          <p:cNvPr id="53" name="Grupo 52"/>
          <p:cNvGrpSpPr/>
          <p:nvPr/>
        </p:nvGrpSpPr>
        <p:grpSpPr>
          <a:xfrm>
            <a:off x="8521923" y="25046882"/>
            <a:ext cx="7023989" cy="5831113"/>
            <a:chOff x="9908053" y="17244020"/>
            <a:chExt cx="10058400" cy="8350193"/>
          </a:xfrm>
        </p:grpSpPr>
        <p:pic>
          <p:nvPicPr>
            <p:cNvPr id="55" name="Imagen 5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908053" y="17244020"/>
              <a:ext cx="10058400" cy="7711439"/>
            </a:xfrm>
            <a:prstGeom prst="rect">
              <a:avLst/>
            </a:prstGeom>
          </p:spPr>
        </p:pic>
        <p:sp>
          <p:nvSpPr>
            <p:cNvPr id="56" name="CuadroTexto 55"/>
            <p:cNvSpPr txBox="1"/>
            <p:nvPr/>
          </p:nvSpPr>
          <p:spPr>
            <a:xfrm>
              <a:off x="12909890" y="24492368"/>
              <a:ext cx="6188323" cy="1101845"/>
            </a:xfrm>
            <a:prstGeom prst="rect">
              <a:avLst/>
            </a:prstGeom>
            <a:noFill/>
          </p:spPr>
          <p:txBody>
            <a:bodyPr wrap="square" rtlCol="0">
              <a:spAutoFit/>
            </a:bodyPr>
            <a:lstStyle/>
            <a:p>
              <a:r>
                <a:rPr lang="es-ES" sz="4400" dirty="0" err="1" smtClean="0"/>
                <a:t>Beef</a:t>
              </a:r>
              <a:r>
                <a:rPr lang="es-ES" sz="4400" dirty="0" smtClean="0"/>
                <a:t> </a:t>
              </a:r>
              <a:r>
                <a:rPr lang="es-ES" sz="4400" dirty="0" err="1" smtClean="0"/>
                <a:t>meat</a:t>
              </a:r>
              <a:endParaRPr lang="es-ES" sz="4400" dirty="0"/>
            </a:p>
          </p:txBody>
        </p:sp>
      </p:grpSp>
      <p:grpSp>
        <p:nvGrpSpPr>
          <p:cNvPr id="60" name="Grupo 59"/>
          <p:cNvGrpSpPr/>
          <p:nvPr/>
        </p:nvGrpSpPr>
        <p:grpSpPr>
          <a:xfrm>
            <a:off x="14991229" y="25109365"/>
            <a:ext cx="6992295" cy="5760368"/>
            <a:chOff x="494472" y="26456389"/>
            <a:chExt cx="10058400" cy="8286276"/>
          </a:xfrm>
        </p:grpSpPr>
        <p:pic>
          <p:nvPicPr>
            <p:cNvPr id="61" name="Imagen 60"/>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94472" y="26456389"/>
              <a:ext cx="10058400" cy="7711439"/>
            </a:xfrm>
            <a:prstGeom prst="rect">
              <a:avLst/>
            </a:prstGeom>
          </p:spPr>
        </p:pic>
        <p:sp>
          <p:nvSpPr>
            <p:cNvPr id="68" name="CuadroTexto 67"/>
            <p:cNvSpPr txBox="1"/>
            <p:nvPr/>
          </p:nvSpPr>
          <p:spPr>
            <a:xfrm>
              <a:off x="3204652" y="33592991"/>
              <a:ext cx="5835162" cy="1149674"/>
            </a:xfrm>
            <a:prstGeom prst="rect">
              <a:avLst/>
            </a:prstGeom>
            <a:noFill/>
          </p:spPr>
          <p:txBody>
            <a:bodyPr wrap="square" rtlCol="0">
              <a:spAutoFit/>
            </a:bodyPr>
            <a:lstStyle/>
            <a:p>
              <a:r>
                <a:rPr lang="es-ES" sz="4400" dirty="0" err="1" smtClean="0"/>
                <a:t>Sheep</a:t>
              </a:r>
              <a:r>
                <a:rPr lang="es-ES" sz="4400" dirty="0" smtClean="0"/>
                <a:t> </a:t>
              </a:r>
              <a:r>
                <a:rPr lang="es-ES" sz="4400" dirty="0" err="1" smtClean="0"/>
                <a:t>milk</a:t>
              </a:r>
              <a:endParaRPr lang="es-ES" sz="4400" dirty="0"/>
            </a:p>
          </p:txBody>
        </p:sp>
      </p:grpSp>
      <p:grpSp>
        <p:nvGrpSpPr>
          <p:cNvPr id="70" name="Grupo 69"/>
          <p:cNvGrpSpPr/>
          <p:nvPr/>
        </p:nvGrpSpPr>
        <p:grpSpPr>
          <a:xfrm>
            <a:off x="21549570" y="25150941"/>
            <a:ext cx="7038395" cy="5798315"/>
            <a:chOff x="19432706" y="26406301"/>
            <a:chExt cx="10058400" cy="8286231"/>
          </a:xfrm>
        </p:grpSpPr>
        <p:pic>
          <p:nvPicPr>
            <p:cNvPr id="71" name="Imagen 70"/>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9432706" y="26406301"/>
              <a:ext cx="10058400" cy="7711439"/>
            </a:xfrm>
            <a:prstGeom prst="rect">
              <a:avLst/>
            </a:prstGeom>
          </p:spPr>
        </p:pic>
        <p:sp>
          <p:nvSpPr>
            <p:cNvPr id="72" name="CuadroTexto 71"/>
            <p:cNvSpPr txBox="1"/>
            <p:nvPr/>
          </p:nvSpPr>
          <p:spPr>
            <a:xfrm>
              <a:off x="23317411" y="33592943"/>
              <a:ext cx="5835162" cy="1099589"/>
            </a:xfrm>
            <a:prstGeom prst="rect">
              <a:avLst/>
            </a:prstGeom>
            <a:noFill/>
          </p:spPr>
          <p:txBody>
            <a:bodyPr wrap="square" rtlCol="0">
              <a:spAutoFit/>
            </a:bodyPr>
            <a:lstStyle/>
            <a:p>
              <a:r>
                <a:rPr lang="es-ES" sz="4400" dirty="0" err="1" smtClean="0"/>
                <a:t>Wine</a:t>
              </a:r>
              <a:endParaRPr lang="es-ES" sz="4400" dirty="0"/>
            </a:p>
          </p:txBody>
        </p:sp>
      </p:grpSp>
      <p:sp>
        <p:nvSpPr>
          <p:cNvPr id="57" name="CuadroTexto 56"/>
          <p:cNvSpPr txBox="1"/>
          <p:nvPr/>
        </p:nvSpPr>
        <p:spPr>
          <a:xfrm>
            <a:off x="1591377" y="17984541"/>
            <a:ext cx="27212223" cy="1015663"/>
          </a:xfrm>
          <a:prstGeom prst="rect">
            <a:avLst/>
          </a:prstGeom>
          <a:noFill/>
        </p:spPr>
        <p:txBody>
          <a:bodyPr wrap="square" rtlCol="0">
            <a:spAutoFit/>
          </a:bodyPr>
          <a:lstStyle/>
          <a:p>
            <a:r>
              <a:rPr lang="es-ES" sz="3000" dirty="0"/>
              <a:t>Stable </a:t>
            </a:r>
            <a:r>
              <a:rPr lang="es-ES" sz="3000" dirty="0" err="1"/>
              <a:t>element</a:t>
            </a:r>
            <a:r>
              <a:rPr lang="es-ES" sz="3000" dirty="0"/>
              <a:t> (Cs, Sr, K, </a:t>
            </a:r>
            <a:r>
              <a:rPr lang="es-ES" sz="3000" dirty="0" err="1"/>
              <a:t>Na</a:t>
            </a:r>
            <a:r>
              <a:rPr lang="es-ES" sz="3000" dirty="0"/>
              <a:t>, Ca, Mg, P, Pb, U and Th) </a:t>
            </a:r>
            <a:r>
              <a:rPr lang="es-ES" sz="3000" dirty="0" err="1"/>
              <a:t>concentrations</a:t>
            </a:r>
            <a:r>
              <a:rPr lang="es-ES" sz="3000" dirty="0"/>
              <a:t> </a:t>
            </a:r>
            <a:r>
              <a:rPr lang="es-ES" sz="3000" dirty="0" err="1"/>
              <a:t>were</a:t>
            </a:r>
            <a:r>
              <a:rPr lang="es-ES" sz="3000" dirty="0"/>
              <a:t> </a:t>
            </a:r>
            <a:r>
              <a:rPr lang="es-ES" sz="3000" dirty="0" err="1"/>
              <a:t>determined</a:t>
            </a:r>
            <a:r>
              <a:rPr lang="es-ES" sz="3000" dirty="0"/>
              <a:t> </a:t>
            </a:r>
            <a:r>
              <a:rPr lang="es-ES" sz="3000" dirty="0" err="1"/>
              <a:t>by</a:t>
            </a:r>
            <a:r>
              <a:rPr lang="es-ES" sz="3000" dirty="0"/>
              <a:t> ICP-MS </a:t>
            </a:r>
            <a:r>
              <a:rPr lang="es-ES" sz="3000" dirty="0" err="1"/>
              <a:t>analysis</a:t>
            </a:r>
            <a:r>
              <a:rPr lang="es-ES" sz="3000" dirty="0"/>
              <a:t> and </a:t>
            </a:r>
            <a:r>
              <a:rPr lang="es-ES" sz="3000" dirty="0" err="1"/>
              <a:t>radionuclide</a:t>
            </a:r>
            <a:r>
              <a:rPr lang="es-ES" sz="3000" dirty="0"/>
              <a:t> </a:t>
            </a:r>
            <a:r>
              <a:rPr lang="es-ES" sz="3000" dirty="0" smtClean="0"/>
              <a:t>(</a:t>
            </a:r>
            <a:r>
              <a:rPr lang="en-US" sz="3000" baseline="30000" dirty="0">
                <a:cs typeface="Segoe UI" pitchFamily="34" charset="0"/>
              </a:rPr>
              <a:t>137</a:t>
            </a:r>
            <a:r>
              <a:rPr lang="en-US" sz="3000" dirty="0">
                <a:cs typeface="Segoe UI" pitchFamily="34" charset="0"/>
              </a:rPr>
              <a:t>Cs, </a:t>
            </a:r>
            <a:r>
              <a:rPr lang="en-US" sz="3000" baseline="30000" dirty="0">
                <a:cs typeface="Segoe UI" pitchFamily="34" charset="0"/>
              </a:rPr>
              <a:t>226,228</a:t>
            </a:r>
            <a:r>
              <a:rPr lang="en-US" sz="3000" dirty="0">
                <a:cs typeface="Segoe UI" pitchFamily="34" charset="0"/>
              </a:rPr>
              <a:t>Ra and </a:t>
            </a:r>
            <a:r>
              <a:rPr lang="en-US" sz="3000" baseline="30000" dirty="0">
                <a:cs typeface="Segoe UI" pitchFamily="34" charset="0"/>
              </a:rPr>
              <a:t>40</a:t>
            </a:r>
            <a:r>
              <a:rPr lang="en-US" sz="3000" dirty="0">
                <a:cs typeface="Segoe UI" pitchFamily="34" charset="0"/>
              </a:rPr>
              <a:t>K </a:t>
            </a:r>
            <a:r>
              <a:rPr lang="es-ES" sz="3000" dirty="0" smtClean="0"/>
              <a:t>) </a:t>
            </a:r>
            <a:r>
              <a:rPr lang="es-ES" sz="3000" dirty="0" err="1"/>
              <a:t>activity</a:t>
            </a:r>
            <a:r>
              <a:rPr lang="es-ES" sz="3000" dirty="0"/>
              <a:t> </a:t>
            </a:r>
            <a:r>
              <a:rPr lang="es-ES" sz="3000" dirty="0" err="1"/>
              <a:t>concentrations</a:t>
            </a:r>
            <a:r>
              <a:rPr lang="es-ES" sz="3000" dirty="0"/>
              <a:t> </a:t>
            </a:r>
            <a:r>
              <a:rPr lang="es-ES" sz="3000" dirty="0" err="1"/>
              <a:t>were</a:t>
            </a:r>
            <a:r>
              <a:rPr lang="es-ES" sz="3000" dirty="0"/>
              <a:t> </a:t>
            </a:r>
            <a:r>
              <a:rPr lang="es-ES" sz="3000" dirty="0" err="1"/>
              <a:t>determined</a:t>
            </a:r>
            <a:r>
              <a:rPr lang="es-ES" sz="3000" dirty="0"/>
              <a:t> </a:t>
            </a:r>
            <a:r>
              <a:rPr lang="es-ES" sz="3000" dirty="0" err="1"/>
              <a:t>by</a:t>
            </a:r>
            <a:r>
              <a:rPr lang="es-ES" sz="3000" dirty="0"/>
              <a:t> gamma </a:t>
            </a:r>
            <a:r>
              <a:rPr lang="es-ES" sz="3000" dirty="0" err="1"/>
              <a:t>spectrometry</a:t>
            </a:r>
            <a:r>
              <a:rPr lang="es-ES" sz="3000" dirty="0"/>
              <a:t> </a:t>
            </a:r>
            <a:r>
              <a:rPr lang="es-ES" sz="3000" dirty="0" err="1"/>
              <a:t>following</a:t>
            </a:r>
            <a:r>
              <a:rPr lang="es-ES" sz="3000" dirty="0"/>
              <a:t> </a:t>
            </a:r>
            <a:r>
              <a:rPr lang="es-ES" sz="3000" dirty="0" err="1"/>
              <a:t>approximately</a:t>
            </a:r>
            <a:r>
              <a:rPr lang="es-ES" sz="3000" dirty="0"/>
              <a:t> 21 </a:t>
            </a:r>
            <a:r>
              <a:rPr lang="es-ES" sz="3000" dirty="0" err="1"/>
              <a:t>days</a:t>
            </a:r>
            <a:r>
              <a:rPr lang="es-ES" sz="3000" dirty="0"/>
              <a:t> to </a:t>
            </a:r>
            <a:r>
              <a:rPr lang="es-ES" sz="3000" dirty="0" err="1"/>
              <a:t>obtain</a:t>
            </a:r>
            <a:r>
              <a:rPr lang="es-ES" sz="3000" dirty="0"/>
              <a:t> secular </a:t>
            </a:r>
            <a:r>
              <a:rPr lang="es-ES" sz="3000" dirty="0" err="1"/>
              <a:t>equilibrium</a:t>
            </a:r>
            <a:r>
              <a:rPr lang="es-ES" sz="3000" dirty="0"/>
              <a:t>.</a:t>
            </a:r>
          </a:p>
        </p:txBody>
      </p:sp>
      <p:pic>
        <p:nvPicPr>
          <p:cNvPr id="58" name="Imagen 57"/>
          <p:cNvPicPr>
            <a:picLocks noChangeAspect="1"/>
          </p:cNvPicPr>
          <p:nvPr/>
        </p:nvPicPr>
        <p:blipFill>
          <a:blip r:embed="rId15"/>
          <a:stretch>
            <a:fillRect/>
          </a:stretch>
        </p:blipFill>
        <p:spPr>
          <a:xfrm>
            <a:off x="-172026" y="23314231"/>
            <a:ext cx="16359916" cy="1412548"/>
          </a:xfrm>
          <a:prstGeom prst="rect">
            <a:avLst/>
          </a:prstGeom>
        </p:spPr>
      </p:pic>
      <p:pic>
        <p:nvPicPr>
          <p:cNvPr id="59" name="Imagen 58"/>
          <p:cNvPicPr>
            <a:picLocks noChangeAspect="1"/>
          </p:cNvPicPr>
          <p:nvPr/>
        </p:nvPicPr>
        <p:blipFill>
          <a:blip r:embed="rId16"/>
          <a:stretch>
            <a:fillRect/>
          </a:stretch>
        </p:blipFill>
        <p:spPr>
          <a:xfrm>
            <a:off x="14289362" y="23236634"/>
            <a:ext cx="16758368" cy="1446950"/>
          </a:xfrm>
          <a:prstGeom prst="rect">
            <a:avLst/>
          </a:prstGeom>
        </p:spPr>
      </p:pic>
      <p:sp>
        <p:nvSpPr>
          <p:cNvPr id="4" name="CuadroTexto 3"/>
          <p:cNvSpPr txBox="1"/>
          <p:nvPr/>
        </p:nvSpPr>
        <p:spPr>
          <a:xfrm>
            <a:off x="2056598" y="32009081"/>
            <a:ext cx="13171762" cy="1015663"/>
          </a:xfrm>
          <a:prstGeom prst="rect">
            <a:avLst/>
          </a:prstGeom>
          <a:noFill/>
        </p:spPr>
        <p:txBody>
          <a:bodyPr wrap="square" rtlCol="0">
            <a:spAutoFit/>
          </a:bodyPr>
          <a:lstStyle/>
          <a:p>
            <a:r>
              <a:rPr lang="pt-BR" sz="3000" dirty="0" smtClean="0"/>
              <a:t>• Cereal </a:t>
            </a:r>
            <a:r>
              <a:rPr lang="pt-BR" sz="3000" dirty="0" err="1"/>
              <a:t>grain</a:t>
            </a:r>
            <a:r>
              <a:rPr lang="pt-BR" sz="3000" dirty="0"/>
              <a:t>: P &gt; Mg, K &gt; Ca &gt; </a:t>
            </a:r>
            <a:r>
              <a:rPr lang="pt-BR" sz="3000" dirty="0" err="1"/>
              <a:t>Sr</a:t>
            </a:r>
            <a:r>
              <a:rPr lang="pt-BR" sz="3000" dirty="0"/>
              <a:t> &gt; Na &gt; </a:t>
            </a:r>
            <a:r>
              <a:rPr lang="pt-BR" sz="3000" dirty="0" err="1"/>
              <a:t>Pb</a:t>
            </a:r>
            <a:r>
              <a:rPr lang="pt-BR" sz="3000" dirty="0"/>
              <a:t>, Ra, </a:t>
            </a:r>
            <a:r>
              <a:rPr lang="pt-BR" sz="3000" dirty="0" err="1"/>
              <a:t>Cs</a:t>
            </a:r>
            <a:r>
              <a:rPr lang="pt-BR" sz="3000" dirty="0"/>
              <a:t> &gt; </a:t>
            </a:r>
            <a:r>
              <a:rPr lang="pt-BR" sz="3000" dirty="0" smtClean="0"/>
              <a:t>U</a:t>
            </a:r>
          </a:p>
          <a:p>
            <a:r>
              <a:rPr lang="pt-BR" sz="3000" dirty="0"/>
              <a:t>• </a:t>
            </a:r>
            <a:r>
              <a:rPr lang="pt-BR" sz="3000" dirty="0" err="1" smtClean="0"/>
              <a:t>Beef</a:t>
            </a:r>
            <a:r>
              <a:rPr lang="pt-BR" sz="3000" dirty="0" smtClean="0"/>
              <a:t> </a:t>
            </a:r>
            <a:r>
              <a:rPr lang="pt-BR" sz="3000" dirty="0" err="1"/>
              <a:t>meat</a:t>
            </a:r>
            <a:r>
              <a:rPr lang="pt-BR" sz="3000" dirty="0"/>
              <a:t>: </a:t>
            </a:r>
            <a:r>
              <a:rPr lang="pt-BR" sz="3000" dirty="0" err="1"/>
              <a:t>Cs</a:t>
            </a:r>
            <a:r>
              <a:rPr lang="pt-BR" sz="3000" dirty="0"/>
              <a:t>, P &gt; K, Na &gt;  </a:t>
            </a:r>
            <a:r>
              <a:rPr lang="pt-BR" sz="3000" dirty="0" err="1"/>
              <a:t>Pb</a:t>
            </a:r>
            <a:r>
              <a:rPr lang="pt-BR" sz="3000" dirty="0"/>
              <a:t>, Mg, U &gt; Ca &gt; </a:t>
            </a:r>
            <a:r>
              <a:rPr lang="pt-BR" sz="3000" dirty="0" err="1"/>
              <a:t>Sr</a:t>
            </a:r>
            <a:endParaRPr lang="es-ES" sz="3000" dirty="0"/>
          </a:p>
        </p:txBody>
      </p:sp>
      <p:sp>
        <p:nvSpPr>
          <p:cNvPr id="69" name="CuadroTexto 68"/>
          <p:cNvSpPr txBox="1"/>
          <p:nvPr/>
        </p:nvSpPr>
        <p:spPr>
          <a:xfrm>
            <a:off x="13426486" y="31981199"/>
            <a:ext cx="13171762" cy="1015663"/>
          </a:xfrm>
          <a:prstGeom prst="rect">
            <a:avLst/>
          </a:prstGeom>
          <a:noFill/>
        </p:spPr>
        <p:txBody>
          <a:bodyPr wrap="square" rtlCol="0">
            <a:spAutoFit/>
          </a:bodyPr>
          <a:lstStyle/>
          <a:p>
            <a:r>
              <a:rPr lang="pt-BR" sz="3000" dirty="0"/>
              <a:t>• </a:t>
            </a:r>
            <a:r>
              <a:rPr lang="pt-BR" sz="3000" dirty="0" err="1" smtClean="0"/>
              <a:t>Sheep</a:t>
            </a:r>
            <a:r>
              <a:rPr lang="pt-BR" sz="3000" dirty="0" smtClean="0"/>
              <a:t> </a:t>
            </a:r>
            <a:r>
              <a:rPr lang="pt-BR" sz="3000" dirty="0" err="1"/>
              <a:t>milk</a:t>
            </a:r>
            <a:r>
              <a:rPr lang="pt-BR" sz="3000" dirty="0"/>
              <a:t>: Na, P &gt; Ca, U, Mg &gt; </a:t>
            </a:r>
            <a:r>
              <a:rPr lang="pt-BR" sz="3000" dirty="0" err="1"/>
              <a:t>Cs</a:t>
            </a:r>
            <a:r>
              <a:rPr lang="pt-BR" sz="3000" dirty="0"/>
              <a:t>, K, </a:t>
            </a:r>
            <a:r>
              <a:rPr lang="pt-BR" sz="3000" dirty="0" err="1"/>
              <a:t>Sr</a:t>
            </a:r>
            <a:r>
              <a:rPr lang="pt-BR" sz="3000" dirty="0"/>
              <a:t> &gt; </a:t>
            </a:r>
            <a:r>
              <a:rPr lang="pt-BR" sz="3000" dirty="0" err="1"/>
              <a:t>Pb</a:t>
            </a:r>
            <a:endParaRPr lang="pt-BR" sz="3000" dirty="0" smtClean="0"/>
          </a:p>
          <a:p>
            <a:r>
              <a:rPr lang="pt-BR" sz="3000" dirty="0" smtClean="0"/>
              <a:t>• </a:t>
            </a:r>
            <a:r>
              <a:rPr lang="pl-PL" sz="3000" dirty="0" smtClean="0"/>
              <a:t>Wine</a:t>
            </a:r>
            <a:r>
              <a:rPr lang="pl-PL" sz="3000" dirty="0"/>
              <a:t>: P &gt; K &gt; Mg, Na &gt; Ca, Sr &gt; Cs &gt; Pb, U</a:t>
            </a:r>
            <a:endParaRPr lang="es-ES" sz="3000" dirty="0"/>
          </a:p>
        </p:txBody>
      </p:sp>
      <p:sp>
        <p:nvSpPr>
          <p:cNvPr id="73" name="CuadroTexto 72"/>
          <p:cNvSpPr txBox="1"/>
          <p:nvPr/>
        </p:nvSpPr>
        <p:spPr>
          <a:xfrm>
            <a:off x="1591377" y="20225819"/>
            <a:ext cx="27212223" cy="2862322"/>
          </a:xfrm>
          <a:prstGeom prst="rect">
            <a:avLst/>
          </a:prstGeom>
          <a:noFill/>
        </p:spPr>
        <p:txBody>
          <a:bodyPr wrap="square" rtlCol="0">
            <a:spAutoFit/>
          </a:bodyPr>
          <a:lstStyle/>
          <a:p>
            <a:r>
              <a:rPr lang="en-US" sz="3000" dirty="0"/>
              <a:t>Transfer factors (𝐹𝑣 and CR) for radionuclides and elements have been calculated (according to the equations shown). To assess if there were any differences between transfer factors obtained for the samples collected during this study compared to those obtained for more temperate climates the mean values and ranges in this study have been compared with those reported in IAEA TRS472; comparisons for cereal grain, beef meat, sheep milk and wine are presented. Due to the low level of anthropogenic radionuclide contamination in Spain, stable Cs transfer factors are used as proxy for comparison with temperate values. There was no consistent difference between the transfer parameter values for largely temperate environments as </a:t>
            </a:r>
            <a:r>
              <a:rPr lang="en-US" sz="3000" dirty="0" err="1" smtClean="0"/>
              <a:t>summarised</a:t>
            </a:r>
            <a:r>
              <a:rPr lang="en-US" sz="3000" dirty="0" smtClean="0"/>
              <a:t> </a:t>
            </a:r>
            <a:r>
              <a:rPr lang="en-US" sz="3000" dirty="0"/>
              <a:t>in IAEA TRS 472 and those obtained for Mediterranean production systems.</a:t>
            </a:r>
            <a:r>
              <a:rPr lang="es-ES" sz="3000" dirty="0" smtClean="0"/>
              <a:t>.</a:t>
            </a:r>
            <a:endParaRPr lang="es-ES" sz="3000" dirty="0"/>
          </a:p>
        </p:txBody>
      </p:sp>
      <p:sp>
        <p:nvSpPr>
          <p:cNvPr id="74" name="Text Box 12"/>
          <p:cNvSpPr txBox="1">
            <a:spLocks noChangeArrowheads="1"/>
          </p:cNvSpPr>
          <p:nvPr/>
        </p:nvSpPr>
        <p:spPr bwMode="auto">
          <a:xfrm>
            <a:off x="1476032" y="38000329"/>
            <a:ext cx="26562871" cy="6870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AU" sz="4000" b="1" dirty="0" smtClean="0">
                <a:solidFill>
                  <a:srgbClr val="4AA0B1"/>
                </a:solidFill>
                <a:latin typeface="+mj-lt"/>
                <a:cs typeface="Segoe UI" pitchFamily="34" charset="0"/>
              </a:rPr>
              <a:t>Acknowledgement</a:t>
            </a:r>
            <a:endParaRPr lang="en-US" sz="3000" dirty="0">
              <a:solidFill>
                <a:srgbClr val="4AA0B1"/>
              </a:solidFill>
              <a:latin typeface="+mj-lt"/>
              <a:cs typeface="Segoe UI" panose="020B0502040204020203" pitchFamily="34" charset="0"/>
            </a:endParaRPr>
          </a:p>
        </p:txBody>
      </p:sp>
      <p:sp>
        <p:nvSpPr>
          <p:cNvPr id="75" name="Text Box 12"/>
          <p:cNvSpPr txBox="1">
            <a:spLocks noChangeArrowheads="1"/>
          </p:cNvSpPr>
          <p:nvPr/>
        </p:nvSpPr>
        <p:spPr bwMode="auto">
          <a:xfrm>
            <a:off x="1407171" y="38609619"/>
            <a:ext cx="27249120" cy="14564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70778" tIns="35389" rIns="70778" bIns="35389">
            <a:spAutoFit/>
          </a:bodyPr>
          <a:lstStyle>
            <a:lvl1pPr defTabSz="4175125" eaLnBrk="0" hangingPunct="0">
              <a:defRPr sz="8300">
                <a:solidFill>
                  <a:schemeClr val="tx1"/>
                </a:solidFill>
                <a:latin typeface="Arial" charset="0"/>
              </a:defRPr>
            </a:lvl1pPr>
            <a:lvl2pPr marL="742950" indent="-285750" defTabSz="4175125" eaLnBrk="0" hangingPunct="0">
              <a:defRPr sz="8300">
                <a:solidFill>
                  <a:schemeClr val="tx1"/>
                </a:solidFill>
                <a:latin typeface="Arial" charset="0"/>
              </a:defRPr>
            </a:lvl2pPr>
            <a:lvl3pPr marL="1143000" indent="-228600" defTabSz="4175125" eaLnBrk="0" hangingPunct="0">
              <a:defRPr sz="8300">
                <a:solidFill>
                  <a:schemeClr val="tx1"/>
                </a:solidFill>
                <a:latin typeface="Arial" charset="0"/>
              </a:defRPr>
            </a:lvl3pPr>
            <a:lvl4pPr marL="1600200" indent="-228600" defTabSz="4175125" eaLnBrk="0" hangingPunct="0">
              <a:defRPr sz="8300">
                <a:solidFill>
                  <a:schemeClr val="tx1"/>
                </a:solidFill>
                <a:latin typeface="Arial" charset="0"/>
              </a:defRPr>
            </a:lvl4pPr>
            <a:lvl5pPr marL="2057400" indent="-228600" defTabSz="4175125" eaLnBrk="0" hangingPunct="0">
              <a:defRPr sz="8300">
                <a:solidFill>
                  <a:schemeClr val="tx1"/>
                </a:solidFill>
                <a:latin typeface="Arial" charset="0"/>
              </a:defRPr>
            </a:lvl5pPr>
            <a:lvl6pPr marL="2514600" indent="-228600" algn="ctr" defTabSz="4175125" eaLnBrk="0" fontAlgn="base" hangingPunct="0">
              <a:spcBef>
                <a:spcPct val="0"/>
              </a:spcBef>
              <a:spcAft>
                <a:spcPct val="0"/>
              </a:spcAft>
              <a:defRPr sz="8300">
                <a:solidFill>
                  <a:schemeClr val="tx1"/>
                </a:solidFill>
                <a:latin typeface="Arial" charset="0"/>
              </a:defRPr>
            </a:lvl6pPr>
            <a:lvl7pPr marL="2971800" indent="-228600" algn="ctr" defTabSz="4175125" eaLnBrk="0" fontAlgn="base" hangingPunct="0">
              <a:spcBef>
                <a:spcPct val="0"/>
              </a:spcBef>
              <a:spcAft>
                <a:spcPct val="0"/>
              </a:spcAft>
              <a:defRPr sz="8300">
                <a:solidFill>
                  <a:schemeClr val="tx1"/>
                </a:solidFill>
                <a:latin typeface="Arial" charset="0"/>
              </a:defRPr>
            </a:lvl7pPr>
            <a:lvl8pPr marL="3429000" indent="-228600" algn="ctr" defTabSz="4175125" eaLnBrk="0" fontAlgn="base" hangingPunct="0">
              <a:spcBef>
                <a:spcPct val="0"/>
              </a:spcBef>
              <a:spcAft>
                <a:spcPct val="0"/>
              </a:spcAft>
              <a:defRPr sz="8300">
                <a:solidFill>
                  <a:schemeClr val="tx1"/>
                </a:solidFill>
                <a:latin typeface="Arial" charset="0"/>
              </a:defRPr>
            </a:lvl8pPr>
            <a:lvl9pPr marL="3886200" indent="-228600" algn="ctr" defTabSz="4175125" eaLnBrk="0" fontAlgn="base" hangingPunct="0">
              <a:spcBef>
                <a:spcPct val="0"/>
              </a:spcBef>
              <a:spcAft>
                <a:spcPct val="0"/>
              </a:spcAft>
              <a:defRPr sz="8300">
                <a:solidFill>
                  <a:schemeClr val="tx1"/>
                </a:solidFill>
                <a:latin typeface="Arial" charset="0"/>
              </a:defRPr>
            </a:lvl9pPr>
          </a:lstStyle>
          <a:p>
            <a:pPr algn="just" eaLnBrk="1" hangingPunct="1"/>
            <a:r>
              <a:rPr lang="en-US" sz="3000" dirty="0" smtClean="0">
                <a:latin typeface="+mn-lt"/>
                <a:cs typeface="Segoe UI" pitchFamily="34" charset="0"/>
              </a:rPr>
              <a:t>We also wish to than the Spanish </a:t>
            </a:r>
            <a:r>
              <a:rPr lang="en-US" sz="3000" dirty="0">
                <a:latin typeface="+mn-lt"/>
                <a:cs typeface="Segoe UI" pitchFamily="34" charset="0"/>
              </a:rPr>
              <a:t>Ministry of Economy, Industry and Competitiveness (</a:t>
            </a:r>
            <a:r>
              <a:rPr lang="en-US" sz="3000" dirty="0" err="1">
                <a:latin typeface="+mn-lt"/>
                <a:cs typeface="Segoe UI" pitchFamily="34" charset="0"/>
              </a:rPr>
              <a:t>Agencia</a:t>
            </a:r>
            <a:r>
              <a:rPr lang="en-US" sz="3000" dirty="0">
                <a:latin typeface="+mn-lt"/>
                <a:cs typeface="Segoe UI" pitchFamily="34" charset="0"/>
              </a:rPr>
              <a:t> </a:t>
            </a:r>
            <a:r>
              <a:rPr lang="en-US" sz="3000" dirty="0" err="1">
                <a:latin typeface="+mn-lt"/>
                <a:cs typeface="Segoe UI" pitchFamily="34" charset="0"/>
              </a:rPr>
              <a:t>Estatal</a:t>
            </a:r>
            <a:r>
              <a:rPr lang="en-US" sz="3000" dirty="0">
                <a:latin typeface="+mn-lt"/>
                <a:cs typeface="Segoe UI" pitchFamily="34" charset="0"/>
              </a:rPr>
              <a:t> de </a:t>
            </a:r>
            <a:r>
              <a:rPr lang="en-US" sz="3000" dirty="0" err="1">
                <a:latin typeface="+mn-lt"/>
                <a:cs typeface="Segoe UI" pitchFamily="34" charset="0"/>
              </a:rPr>
              <a:t>Investigación</a:t>
            </a:r>
            <a:r>
              <a:rPr lang="en-US" sz="3000" dirty="0" smtClean="0">
                <a:latin typeface="+mn-lt"/>
                <a:cs typeface="Segoe UI" pitchFamily="34" charset="0"/>
              </a:rPr>
              <a:t>) for the co-funding of the national part of this work </a:t>
            </a:r>
            <a:r>
              <a:rPr lang="en-US" sz="3000" dirty="0">
                <a:latin typeface="+mn-lt"/>
                <a:cs typeface="Segoe UI" pitchFamily="34" charset="0"/>
              </a:rPr>
              <a:t>under grant reference PCIN-2017-019. </a:t>
            </a:r>
            <a:endParaRPr lang="en-US" sz="3000" dirty="0" smtClean="0">
              <a:latin typeface="+mn-lt"/>
              <a:cs typeface="Segoe UI" pitchFamily="34" charset="0"/>
            </a:endParaRPr>
          </a:p>
          <a:p>
            <a:pPr algn="just" eaLnBrk="1" hangingPunct="1"/>
            <a:endParaRPr lang="en-US" sz="3000" dirty="0">
              <a:latin typeface="+mn-lt"/>
              <a:cs typeface="Segoe UI" pitchFamily="34" charset="0"/>
            </a:endParaRPr>
          </a:p>
        </p:txBody>
      </p:sp>
      <p:sp>
        <p:nvSpPr>
          <p:cNvPr id="5" name="CuadroTexto 4"/>
          <p:cNvSpPr txBox="1"/>
          <p:nvPr/>
        </p:nvSpPr>
        <p:spPr>
          <a:xfrm rot="16200000">
            <a:off x="14501890" y="26929785"/>
            <a:ext cx="1391196" cy="369332"/>
          </a:xfrm>
          <a:prstGeom prst="rect">
            <a:avLst/>
          </a:prstGeom>
          <a:noFill/>
        </p:spPr>
        <p:txBody>
          <a:bodyPr wrap="square" rtlCol="0">
            <a:spAutoFit/>
          </a:bodyPr>
          <a:lstStyle/>
          <a:p>
            <a:r>
              <a:rPr lang="es-ES" sz="1800" dirty="0" smtClean="0"/>
              <a:t>CR</a:t>
            </a:r>
            <a:endParaRPr lang="es-ES" sz="1800" dirty="0"/>
          </a:p>
        </p:txBody>
      </p:sp>
      <p:sp>
        <p:nvSpPr>
          <p:cNvPr id="7" name="CuadroTexto 6"/>
          <p:cNvSpPr txBox="1"/>
          <p:nvPr/>
        </p:nvSpPr>
        <p:spPr>
          <a:xfrm>
            <a:off x="21569082" y="27279896"/>
            <a:ext cx="872070" cy="369332"/>
          </a:xfrm>
          <a:prstGeom prst="rect">
            <a:avLst/>
          </a:prstGeom>
          <a:noFill/>
        </p:spPr>
        <p:txBody>
          <a:bodyPr wrap="square" rtlCol="0">
            <a:spAutoFit/>
          </a:bodyPr>
          <a:lstStyle/>
          <a:p>
            <a:r>
              <a:rPr lang="es-ES" sz="1800" dirty="0" err="1" smtClean="0"/>
              <a:t>F</a:t>
            </a:r>
            <a:r>
              <a:rPr lang="es-ES" sz="1800" baseline="-25000" dirty="0" err="1" smtClean="0"/>
              <a:t>v</a:t>
            </a:r>
            <a:endParaRPr lang="es-ES" sz="1800" baseline="-25000" dirty="0"/>
          </a:p>
        </p:txBody>
      </p:sp>
    </p:spTree>
    <p:extLst>
      <p:ext uri="{BB962C8B-B14F-4D97-AF65-F5344CB8AC3E}">
        <p14:creationId xmlns:p14="http://schemas.microsoft.com/office/powerpoint/2010/main" val="4157707726"/>
      </p:ext>
    </p:extLst>
  </p:cSld>
  <p:clrMapOvr>
    <a:masterClrMapping/>
  </p:clrMapOvr>
</p:sld>
</file>

<file path=ppt/theme/theme1.xml><?xml version="1.0" encoding="utf-8"?>
<a:theme xmlns:a="http://schemas.openxmlformats.org/drawingml/2006/main" name="CONCERT">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ONCERT" id="{9E37ED38-8528-4622-97B5-E50A59913621}" vid="{C3144AF8-E3B1-46BB-B32C-B5F65E8202C5}"/>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2E699366340D41B67FD2BA5630CCCF" ma:contentTypeVersion="2" ma:contentTypeDescription="Create a new document." ma:contentTypeScope="" ma:versionID="ed1a82d24d7aba30fd19252522c0df27">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58AB0E6-98C7-4B58-8655-14DD63DE921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2.xml><?xml version="1.0" encoding="utf-8"?>
<ds:datastoreItem xmlns:ds="http://schemas.openxmlformats.org/officeDocument/2006/customXml" ds:itemID="{A1A6463A-878E-44C1-A208-01170601C768}">
  <ds:schemaRefs>
    <ds:schemaRef ds:uri="http://schemas.microsoft.com/sharepoint/v3/contenttype/forms"/>
  </ds:schemaRefs>
</ds:datastoreItem>
</file>

<file path=customXml/itemProps3.xml><?xml version="1.0" encoding="utf-8"?>
<ds:datastoreItem xmlns:ds="http://schemas.openxmlformats.org/officeDocument/2006/customXml" ds:itemID="{F72D18AD-630F-4686-B02D-DE0845F6EADE}">
  <ds:schemaRef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2393</TotalTime>
  <Pages>22</Pages>
  <Words>984</Words>
  <Application>Microsoft Office PowerPoint</Application>
  <PresentationFormat>Personalizado</PresentationFormat>
  <Paragraphs>41</Paragraphs>
  <Slides>1</Slides>
  <Notes>0</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1</vt:i4>
      </vt:variant>
    </vt:vector>
  </HeadingPairs>
  <TitlesOfParts>
    <vt:vector size="11" baseType="lpstr">
      <vt:lpstr>Segoe UI</vt:lpstr>
      <vt:lpstr>Interstate-Regular</vt:lpstr>
      <vt:lpstr>CenturyGothic-Bold</vt:lpstr>
      <vt:lpstr>Arial</vt:lpstr>
      <vt:lpstr>Wingdings</vt:lpstr>
      <vt:lpstr>Aharoni</vt:lpstr>
      <vt:lpstr>Calibri</vt:lpstr>
      <vt:lpstr>Arial Narrow</vt:lpstr>
      <vt:lpstr>Times New Roman</vt:lpstr>
      <vt:lpstr>CONCERT</vt:lpstr>
      <vt:lpstr>Presentación de PowerPoint</vt:lpstr>
    </vt:vector>
  </TitlesOfParts>
  <Company>SCK-CEN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Van Oudheusden Michiel</dc:creator>
  <cp:lastModifiedBy>Tanisho Tanisho</cp:lastModifiedBy>
  <cp:revision>232</cp:revision>
  <cp:lastPrinted>2019-10-29T13:55:29Z</cp:lastPrinted>
  <dcterms:created xsi:type="dcterms:W3CDTF">2017-11-13T09:28:55Z</dcterms:created>
  <dcterms:modified xsi:type="dcterms:W3CDTF">2019-11-19T17:54:57Z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exandriaPath">
    <vt:lpwstr/>
  </property>
  <property fmtid="{D5CDD505-2E9C-101B-9397-08002B2CF9AE}" pid="3" name="ContentTypeId">
    <vt:lpwstr>0x010100452E699366340D41B67FD2BA5630CCCF</vt:lpwstr>
  </property>
</Properties>
</file>